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1" r:id="rId6"/>
    <p:sldId id="260"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84FD"/>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5472" autoAdjust="0"/>
  </p:normalViewPr>
  <p:slideViewPr>
    <p:cSldViewPr snapToGrid="0">
      <p:cViewPr varScale="1">
        <p:scale>
          <a:sx n="21" d="100"/>
          <a:sy n="21" d="100"/>
        </p:scale>
        <p:origin x="1944" y="29"/>
      </p:cViewPr>
      <p:guideLst/>
    </p:cSldViewPr>
  </p:slideViewPr>
  <p:notesTextViewPr>
    <p:cViewPr>
      <p:scale>
        <a:sx n="1" d="1"/>
        <a:sy n="1" d="1"/>
      </p:scale>
      <p:origin x="0" y="-917"/>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0FB48-D477-487A-9859-F5AB9D4EFE41}" type="datetimeFigureOut">
              <a:rPr lang="ru-RU" smtClean="0"/>
              <a:t>09.04.2025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D381B0-1980-4826-8AEA-3FB9CAAB15FC}" type="slidenum">
              <a:rPr lang="ru-RU" smtClean="0"/>
              <a:t>‹#›</a:t>
            </a:fld>
            <a:endParaRPr lang="ru-RU"/>
          </a:p>
        </p:txBody>
      </p:sp>
    </p:spTree>
    <p:extLst>
      <p:ext uri="{BB962C8B-B14F-4D97-AF65-F5344CB8AC3E}">
        <p14:creationId xmlns:p14="http://schemas.microsoft.com/office/powerpoint/2010/main" val="1812911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bibloid.ru/kursach/start/topic.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gramota.ru/"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Написание проектной работы требует от вас не только знания предмета, но и умения выражать свои мысли в письменном виде. Именно на этом моменте возникают трудности — у вас может получиться классный продукт, но написать качественный научный текст тебе это не поможет.</a:t>
            </a:r>
          </a:p>
          <a:p>
            <a:r>
              <a:rPr lang="ru-RU" b="0" i="0" dirty="0">
                <a:solidFill>
                  <a:srgbClr val="000000"/>
                </a:solidFill>
                <a:effectLst/>
                <a:latin typeface="Open Sans" panose="020B0606030504020204" pitchFamily="34" charset="0"/>
              </a:rPr>
              <a:t>В проектных работах используется академический (он же научный) стиль письма. Характерные черты академического стиля — точность и конкретность, отсутствие художественных метафор и большое количество вводных и связующих фраз.</a:t>
            </a:r>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a:t>
            </a:fld>
            <a:endParaRPr lang="ru-RU"/>
          </a:p>
        </p:txBody>
      </p:sp>
    </p:spTree>
    <p:extLst>
      <p:ext uri="{BB962C8B-B14F-4D97-AF65-F5344CB8AC3E}">
        <p14:creationId xmlns:p14="http://schemas.microsoft.com/office/powerpoint/2010/main" val="2394854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u="none" strike="noStrike" dirty="0">
                <a:solidFill>
                  <a:srgbClr val="000000"/>
                </a:solidFill>
                <a:effectLst/>
                <a:latin typeface="Open Sans" panose="020B0606030504020204" pitchFamily="34" charset="0"/>
              </a:rPr>
              <a:t>Академический стиль представляют как-то так:</a:t>
            </a:r>
            <a:r>
              <a:rPr lang="ru-RU" b="0" i="0" u="none" strike="noStrike" dirty="0">
                <a:solidFill>
                  <a:srgbClr val="000000"/>
                </a:solidFill>
                <a:effectLst/>
                <a:latin typeface="Open Sans" panose="020B0606030504020204" pitchFamily="34" charset="0"/>
              </a:rPr>
              <a:t> </a:t>
            </a:r>
            <a:r>
              <a:rPr lang="ru-RU" b="0" i="1" u="none" strike="noStrike" dirty="0">
                <a:solidFill>
                  <a:srgbClr val="000000"/>
                </a:solidFill>
                <a:effectLst/>
                <a:latin typeface="Open Sans" panose="020B0606030504020204" pitchFamily="34" charset="0"/>
              </a:rPr>
              <a:t>«Таким образом, следует отметить, что, исходя из всего вышесказанного, можно сделать вывод об отсутствии концептуальной ясности рассматриваемого исследователями художественного произведения, что подводит нас к идее особой значимости персональной индивидуальности автора в парадигме постмодернистского искусства».</a:t>
            </a:r>
            <a:endParaRPr lang="ru-RU" b="0" i="0" u="none" strike="noStrike" dirty="0">
              <a:solidFill>
                <a:srgbClr val="000000"/>
              </a:solidFill>
              <a:effectLst/>
              <a:latin typeface="Open Sans" panose="020B0606030504020204" pitchFamily="34" charset="0"/>
            </a:endParaRPr>
          </a:p>
          <a:p>
            <a:pPr algn="l"/>
            <a:r>
              <a:rPr lang="ru-RU" b="0" i="0" u="none" strike="noStrike" dirty="0">
                <a:solidFill>
                  <a:srgbClr val="000000"/>
                </a:solidFill>
                <a:effectLst/>
                <a:latin typeface="Open Sans" panose="020B0606030504020204" pitchFamily="34" charset="0"/>
              </a:rPr>
              <a:t>Звучит заумно, и вроде бы именно так и надо писать? Нет. В этой фразе нет никакого смысла, это нагромождение из «умных» слов и типичных вводных конструкций.</a:t>
            </a:r>
          </a:p>
          <a:p>
            <a:r>
              <a:rPr lang="ru-RU" b="1" i="0" u="none" strike="noStrike" dirty="0">
                <a:solidFill>
                  <a:srgbClr val="000000"/>
                </a:solidFill>
                <a:effectLst/>
                <a:latin typeface="Open Sans" panose="020B0606030504020204" pitchFamily="34" charset="0"/>
              </a:rPr>
              <a:t>Попытка копировать «научный стиль», загромождая текст терминами — это погоня за формой</a:t>
            </a:r>
            <a:r>
              <a:rPr lang="ru-RU" b="0" i="0" dirty="0">
                <a:solidFill>
                  <a:srgbClr val="000000"/>
                </a:solidFill>
                <a:effectLst/>
                <a:latin typeface="Open Sans" panose="020B0606030504020204" pitchFamily="34" charset="0"/>
              </a:rPr>
              <a:t>. Ваша цель — гнаться за смыслом. Развить навык академического письма можно только одним способом: читая научные статьи и практикуясь. Проблемы с академическим стилем возникают у тех, кто использует неправильные источники, например, чужие рефераты, проектные работы, написанные с кучей стилистических ошибок.</a:t>
            </a:r>
          </a:p>
          <a:p>
            <a:pPr algn="l"/>
            <a:r>
              <a:rPr lang="ru-RU" b="1" i="0" u="none" strike="noStrike" dirty="0">
                <a:solidFill>
                  <a:srgbClr val="000000"/>
                </a:solidFill>
                <a:effectLst/>
                <a:latin typeface="Open Sans" panose="020B0606030504020204" pitchFamily="34" charset="0"/>
              </a:rPr>
              <a:t>Чтобы научиться писать качественные академические тексты, вам понадобятся эти три навыка:</a:t>
            </a:r>
            <a:endParaRPr lang="ru-RU" b="0" i="0" u="none" strike="noStrike" dirty="0">
              <a:solidFill>
                <a:srgbClr val="000000"/>
              </a:solidFill>
              <a:effectLst/>
              <a:latin typeface="Open Sans" panose="020B0606030504020204" pitchFamily="34" charset="0"/>
            </a:endParaRPr>
          </a:p>
          <a:p>
            <a:pPr algn="l">
              <a:buFont typeface="+mj-lt"/>
              <a:buAutoNum type="arabicPeriod"/>
            </a:pPr>
            <a:r>
              <a:rPr lang="ru-RU" b="0" i="0" dirty="0">
                <a:solidFill>
                  <a:srgbClr val="000000"/>
                </a:solidFill>
                <a:effectLst/>
                <a:latin typeface="Open Sans" panose="020B0606030504020204" pitchFamily="34" charset="0"/>
              </a:rPr>
              <a:t>критическое чтение</a:t>
            </a:r>
          </a:p>
          <a:p>
            <a:pPr algn="l">
              <a:buFont typeface="+mj-lt"/>
              <a:buAutoNum type="arabicPeriod"/>
            </a:pPr>
            <a:r>
              <a:rPr lang="ru-RU" b="0" i="0" dirty="0">
                <a:solidFill>
                  <a:srgbClr val="000000"/>
                </a:solidFill>
                <a:effectLst/>
                <a:latin typeface="Open Sans" panose="020B0606030504020204" pitchFamily="34" charset="0"/>
              </a:rPr>
              <a:t>аналитическое мышление</a:t>
            </a:r>
          </a:p>
          <a:p>
            <a:pPr algn="l">
              <a:buFont typeface="+mj-lt"/>
              <a:buAutoNum type="arabicPeriod"/>
            </a:pPr>
            <a:r>
              <a:rPr lang="ru-RU" b="0" i="0" dirty="0">
                <a:solidFill>
                  <a:srgbClr val="000000"/>
                </a:solidFill>
                <a:effectLst/>
                <a:latin typeface="Open Sans" panose="020B0606030504020204" pitchFamily="34" charset="0"/>
              </a:rPr>
              <a:t>умение высказывать свои мысли</a:t>
            </a:r>
          </a:p>
          <a:p>
            <a:pPr algn="l"/>
            <a:r>
              <a:rPr lang="ru-RU" b="0" i="0" u="none" strike="noStrike" dirty="0">
                <a:solidFill>
                  <a:srgbClr val="000000"/>
                </a:solidFill>
                <a:effectLst/>
                <a:latin typeface="Open Sans" panose="020B0606030504020204" pitchFamily="34" charset="0"/>
              </a:rPr>
              <a:t>Чтобы научиться писать в академическом стиле, вам нужно научиться думать, формулировать и отстаивать свою точку зрения.</a:t>
            </a:r>
          </a:p>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2</a:t>
            </a:fld>
            <a:endParaRPr lang="ru-RU"/>
          </a:p>
        </p:txBody>
      </p:sp>
    </p:spTree>
    <p:extLst>
      <p:ext uri="{BB962C8B-B14F-4D97-AF65-F5344CB8AC3E}">
        <p14:creationId xmlns:p14="http://schemas.microsoft.com/office/powerpoint/2010/main" val="965452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Потренируемся воспринимать академический стиль. Определи, где отрывок из реальной научной статьи, а где бессмысленный набор слов.</a:t>
            </a:r>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3</a:t>
            </a:fld>
            <a:endParaRPr lang="ru-RU"/>
          </a:p>
        </p:txBody>
      </p:sp>
    </p:spTree>
    <p:extLst>
      <p:ext uri="{BB962C8B-B14F-4D97-AF65-F5344CB8AC3E}">
        <p14:creationId xmlns:p14="http://schemas.microsoft.com/office/powerpoint/2010/main" val="1945141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Академическое письмо — это умение вести аргументированный спор. Именно поэтому умение писать проектную работу «пригодится в жизни».</a:t>
            </a:r>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8</a:t>
            </a:fld>
            <a:endParaRPr lang="ru-RU"/>
          </a:p>
        </p:txBody>
      </p:sp>
    </p:spTree>
    <p:extLst>
      <p:ext uri="{BB962C8B-B14F-4D97-AF65-F5344CB8AC3E}">
        <p14:creationId xmlns:p14="http://schemas.microsoft.com/office/powerpoint/2010/main" val="2308643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Чтобы написать хороший научный текст, нужно прежде всего избавиться от самых досадных ошибок. Рассмотрим их.</a:t>
            </a:r>
          </a:p>
          <a:p>
            <a:r>
              <a:rPr lang="ru-RU" b="0" i="0" dirty="0">
                <a:solidFill>
                  <a:srgbClr val="000000"/>
                </a:solidFill>
                <a:effectLst/>
                <a:latin typeface="Open Sans" panose="020B0606030504020204" pitchFamily="34" charset="0"/>
              </a:rPr>
              <a:t>Начнём, как обычно, с разбора типичных ошибок. Написать плохую научную работу очень просто. </a:t>
            </a:r>
            <a:r>
              <a:rPr lang="ru-RU" b="1" i="0" dirty="0">
                <a:solidFill>
                  <a:srgbClr val="000000"/>
                </a:solidFill>
                <a:effectLst/>
                <a:latin typeface="Open Sans" panose="020B0606030504020204" pitchFamily="34" charset="0"/>
              </a:rPr>
              <a:t>Достаточно совпадения хотя бы по одному из этих пунктов:</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Писать по принципу «просто добавь воды»</a:t>
            </a:r>
            <a:r>
              <a:rPr lang="ru-RU" b="0" i="0" u="none" strike="noStrike" dirty="0">
                <a:solidFill>
                  <a:srgbClr val="000000"/>
                </a:solidFill>
                <a:effectLst/>
                <a:latin typeface="Open Sans" panose="020B0606030504020204" pitchFamily="34" charset="0"/>
              </a:rPr>
              <a:t>. Пример водянистого текста был в начале урока. Лить воду начинают, если нужен объём, а ничего по существу в голову не приходит. Любой опытный преподаватель поймёт, что за водой в тексте прячется незнание темы. На самом деле лить воду сложнее, чем писать осмысленный текст. Когда целью становятся 20 страниц воды, проект превращается в мучение. Но именно этот путь ошибочно считается самым простым и очевидным. У водянистого текста неизбежно возникают проблемы с уникальностью, ведь он состоит из шаблонных формулировок, подсмотренных в чужих работах.</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Добивать объём изображениями</a:t>
            </a:r>
            <a:r>
              <a:rPr lang="ru-RU" b="0" i="0" u="none" strike="noStrike" dirty="0">
                <a:solidFill>
                  <a:srgbClr val="000000"/>
                </a:solidFill>
                <a:effectLst/>
                <a:latin typeface="Open Sans" panose="020B0606030504020204" pitchFamily="34" charset="0"/>
              </a:rPr>
              <a:t>. Напихать в текст изображений — это ещё хуже, чем просто лить воду. Да, иллюстрировать материал — это важно и нужно. Добавлять изображение с логотипом компании в работу по экономике будет уместно, но в работе про политику это будет смотреться глупо.</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Использовать сленговые выражения или профессиональный жаргон</a:t>
            </a:r>
            <a:r>
              <a:rPr lang="ru-RU" b="0" i="0" u="none" strike="noStrike" dirty="0">
                <a:solidFill>
                  <a:srgbClr val="000000"/>
                </a:solidFill>
                <a:effectLst/>
                <a:latin typeface="Open Sans" panose="020B0606030504020204" pitchFamily="34" charset="0"/>
              </a:rPr>
              <a:t>. Академический стиль — это определённые требования к языку. Уничтожая канцеляризмы и заумные выражения, нужно знать меру. Использование общепринятых терминов — обязательное условие создания научного текста.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Использовать местоимение «я»</a:t>
            </a:r>
            <a:r>
              <a:rPr lang="ru-RU" b="0" i="0" u="none" strike="noStrike" dirty="0">
                <a:solidFill>
                  <a:srgbClr val="000000"/>
                </a:solidFill>
                <a:effectLst/>
                <a:latin typeface="Open Sans" panose="020B0606030504020204" pitchFamily="34" charset="0"/>
              </a:rPr>
              <a:t>. Проектная работа пишется от третьего лица. Вместо «я считаю» — «по мнению автора работы». Ещё можно писать во множественном числе, например, «на наш взгляд». В тексте научной работы повествование ведётся от лица вас и вашего научного руководителя, а не от себя лично.</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Перечисленные ошибки — самые типичные больные места школьных работ. Первый этап обучения академическому письму заключается в избавлении от этих недостатков. После можно начинать совершенствовать свой стиль.</a:t>
            </a:r>
            <a:endParaRPr lang="ru-RU" b="0" i="0" u="none" strike="noStrike" dirty="0">
              <a:solidFill>
                <a:srgbClr val="000000"/>
              </a:solidFill>
              <a:effectLst/>
              <a:latin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ru-RU" b="0" i="0" u="none" strike="noStrike" dirty="0">
              <a:solidFill>
                <a:srgbClr val="000000"/>
              </a:solidFill>
              <a:effectLst/>
              <a:latin typeface="Open Sans" panose="020B0606030504020204" pitchFamily="34" charset="0"/>
            </a:endParaRPr>
          </a:p>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9</a:t>
            </a:fld>
            <a:endParaRPr lang="ru-RU"/>
          </a:p>
        </p:txBody>
      </p:sp>
    </p:spTree>
    <p:extLst>
      <p:ext uri="{BB962C8B-B14F-4D97-AF65-F5344CB8AC3E}">
        <p14:creationId xmlns:p14="http://schemas.microsoft.com/office/powerpoint/2010/main" val="1959842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Поговорим о том, как поднять качество проектной работы на новый уровень.</a:t>
            </a:r>
          </a:p>
          <a:p>
            <a:r>
              <a:rPr lang="ru-RU" b="0" i="0" dirty="0">
                <a:solidFill>
                  <a:srgbClr val="000000"/>
                </a:solidFill>
                <a:effectLst/>
                <a:latin typeface="Open Sans" panose="020B0606030504020204" pitchFamily="34" charset="0"/>
              </a:rPr>
              <a:t>Текст пояснительной записки — это научный текст. Следование определённым правилам поможет вам не просто получить хорошую оценку, но и писать гораздо быстрее. Рассмотрим эти четыре правила.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Центральная идея проектной работы. </a:t>
            </a:r>
            <a:r>
              <a:rPr lang="ru-RU" b="0" i="0" dirty="0">
                <a:solidFill>
                  <a:srgbClr val="000000"/>
                </a:solidFill>
                <a:effectLst/>
                <a:latin typeface="Open Sans" panose="020B0606030504020204" pitchFamily="34" charset="0"/>
              </a:rPr>
              <a:t>«Скелетом» проектной работы являются её </a:t>
            </a:r>
            <a:r>
              <a:rPr lang="ru-RU" b="0" i="0" u="none" strike="noStrike" dirty="0">
                <a:solidFill>
                  <a:srgbClr val="000000"/>
                </a:solidFill>
                <a:effectLst/>
                <a:latin typeface="Open Sans" panose="020B0606030504020204" pitchFamily="34" charset="0"/>
                <a:hlinkClick r:id="rId3"/>
              </a:rPr>
              <a:t>тема</a:t>
            </a:r>
            <a:r>
              <a:rPr lang="ru-RU" b="0" i="0" dirty="0">
                <a:solidFill>
                  <a:srgbClr val="000000"/>
                </a:solidFill>
                <a:effectLst/>
                <a:latin typeface="Open Sans" panose="020B0606030504020204" pitchFamily="34" charset="0"/>
              </a:rPr>
              <a:t>, основная проблема, цель. Основная мысль автора по теме исследования формирует структуру и характер текста пояснительной записки. За счёт этого достигается тесная взаимосвязь всех разделов пояснительной записки. При отсутствии центральной идеи нередко возникает ситуация, когда каждый отдельный раздел написан хорошо, но всё вместе не складывается в одну работу, а учитель заставляет «переделать всё».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Объективность и отсутствие эмоций. </a:t>
            </a:r>
            <a:r>
              <a:rPr lang="ru-RU" b="0" i="0" dirty="0">
                <a:solidFill>
                  <a:srgbClr val="000000"/>
                </a:solidFill>
                <a:effectLst/>
                <a:latin typeface="Open Sans" panose="020B0606030504020204" pitchFamily="34" charset="0"/>
              </a:rPr>
              <a:t>В тексте проектной работы недопустимы сарказм, высмеивание или субъективная оценка каких-либо явлений. Особенно осторожным нужно быть с политическими и историческими оценками. Да, вы можете выразить согласие или несогласие — но для этого необходимо следовать основным принципам научной аргументации.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Не искажать факты. </a:t>
            </a:r>
            <a:r>
              <a:rPr lang="ru-RU" b="0" i="0" dirty="0">
                <a:solidFill>
                  <a:srgbClr val="000000"/>
                </a:solidFill>
                <a:effectLst/>
                <a:latin typeface="Open Sans" panose="020B0606030504020204" pitchFamily="34" charset="0"/>
              </a:rPr>
              <a:t>Часто найденная информация или результаты исследования противоречат выдвинутой гипотезе и обнуляют всю предыдущую работу. Выясняется, что уже написанный текст противоречит реальности. Тогда автор начинает писать мутно и размыто, искажает факты, цитирует вырванные из контекста фразы, пытаясь выдать желаемое за действительное. Если начать писать проектную работу без предварительного анализа источников, то центральная идея может оказаться некорректной. Переделывать половину работы обычно никто не хочет, поэтому начинаются игры с формулировками. Пытаться хитрить подобным образом глупо — для учителя тема проекта уже хорошо знакома, и подобные манипуляции вызовут только раздражение и пометку «обманщик».</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u="none" strike="noStrike" dirty="0">
                <a:solidFill>
                  <a:srgbClr val="000000"/>
                </a:solidFill>
                <a:effectLst/>
                <a:latin typeface="Open Sans" panose="020B0606030504020204" pitchFamily="34" charset="0"/>
              </a:rPr>
              <a:t>Начинать с главного. </a:t>
            </a:r>
            <a:r>
              <a:rPr lang="ru-RU" b="0" i="0" dirty="0">
                <a:solidFill>
                  <a:srgbClr val="000000"/>
                </a:solidFill>
                <a:effectLst/>
                <a:latin typeface="Open Sans" panose="020B0606030504020204" pitchFamily="34" charset="0"/>
              </a:rPr>
              <a:t>Когда становится лень анализировать сложную тему, возникает желание подробно описывать «базу». Вместо того, чтобы исследовать особенности диверсификации инвестиционного портфеля, студент посвящает 70% объёма пояснительной записки определению понятия «инвестиция». В итоге сама тема проекта раскрывается поверхностно или не раскрывается вовсе. Это ещё один вид «иллюзии продуктивности».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b="1" i="0" dirty="0">
                <a:solidFill>
                  <a:srgbClr val="000000"/>
                </a:solidFill>
                <a:effectLst/>
                <a:latin typeface="Open Sans" panose="020B0606030504020204" pitchFamily="34" charset="0"/>
              </a:rPr>
              <a:t>Соблюдение этих правил — гарантия сведения к минимуму возможных правок от преподавателя. Но и это ещё не всё.</a:t>
            </a:r>
            <a:endParaRPr lang="ru-RU" b="1" i="0" u="none" strike="noStrike" dirty="0">
              <a:solidFill>
                <a:srgbClr val="000000"/>
              </a:solidFill>
              <a:effectLst/>
              <a:latin typeface="Open Sans" panose="020B0606030504020204" pitchFamily="34" charset="0"/>
            </a:endParaRPr>
          </a:p>
        </p:txBody>
      </p:sp>
      <p:sp>
        <p:nvSpPr>
          <p:cNvPr id="4" name="Номер слайда 3"/>
          <p:cNvSpPr>
            <a:spLocks noGrp="1"/>
          </p:cNvSpPr>
          <p:nvPr>
            <p:ph type="sldNum" sz="quarter" idx="5"/>
          </p:nvPr>
        </p:nvSpPr>
        <p:spPr/>
        <p:txBody>
          <a:bodyPr/>
          <a:lstStyle/>
          <a:p>
            <a:fld id="{4DD381B0-1980-4826-8AEA-3FB9CAAB15FC}" type="slidenum">
              <a:rPr lang="ru-RU" smtClean="0"/>
              <a:t>10</a:t>
            </a:fld>
            <a:endParaRPr lang="ru-RU"/>
          </a:p>
        </p:txBody>
      </p:sp>
    </p:spTree>
    <p:extLst>
      <p:ext uri="{BB962C8B-B14F-4D97-AF65-F5344CB8AC3E}">
        <p14:creationId xmlns:p14="http://schemas.microsoft.com/office/powerpoint/2010/main" val="4148330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u="none" strike="noStrike" dirty="0">
                <a:solidFill>
                  <a:srgbClr val="000000"/>
                </a:solidFill>
                <a:effectLst/>
                <a:latin typeface="Open Sans" panose="020B0606030504020204" pitchFamily="34" charset="0"/>
              </a:rPr>
              <a:t>Несоблюдение классической формулы научной аргументации неизбежно приведёт к таким придиркам:</a:t>
            </a:r>
            <a:endParaRPr lang="ru-RU" b="0" i="0" u="none" strike="noStrike" dirty="0">
              <a:solidFill>
                <a:srgbClr val="000000"/>
              </a:solidFill>
              <a:effectLst/>
              <a:latin typeface="Open Sans" panose="020B0606030504020204" pitchFamily="34" charset="0"/>
            </a:endParaRPr>
          </a:p>
          <a:p>
            <a:pPr algn="l">
              <a:buFont typeface="Arial" panose="020B0604020202020204" pitchFamily="34" charset="0"/>
              <a:buChar char="•"/>
            </a:pPr>
            <a:r>
              <a:rPr lang="ru-RU" b="0" i="0" dirty="0">
                <a:solidFill>
                  <a:srgbClr val="000000"/>
                </a:solidFill>
                <a:effectLst/>
                <a:latin typeface="Open Sans" panose="020B0606030504020204" pitchFamily="34" charset="0"/>
              </a:rPr>
              <a:t>«А с чего вы это взяли?»</a:t>
            </a:r>
          </a:p>
          <a:p>
            <a:pPr algn="l">
              <a:buFont typeface="Arial" panose="020B0604020202020204" pitchFamily="34" charset="0"/>
              <a:buChar char="•"/>
            </a:pPr>
            <a:r>
              <a:rPr lang="ru-RU" b="0" i="0" dirty="0">
                <a:solidFill>
                  <a:srgbClr val="000000"/>
                </a:solidFill>
                <a:effectLst/>
                <a:latin typeface="Open Sans" panose="020B0606030504020204" pitchFamily="34" charset="0"/>
              </a:rPr>
              <a:t>«А зачем вы про это пишете?»</a:t>
            </a:r>
          </a:p>
          <a:p>
            <a:pPr algn="l">
              <a:buFont typeface="Arial" panose="020B0604020202020204" pitchFamily="34" charset="0"/>
              <a:buChar char="•"/>
            </a:pPr>
            <a:r>
              <a:rPr lang="ru-RU" b="0" i="0" dirty="0">
                <a:solidFill>
                  <a:srgbClr val="000000"/>
                </a:solidFill>
                <a:effectLst/>
                <a:latin typeface="Open Sans" panose="020B0606030504020204" pitchFamily="34" charset="0"/>
              </a:rPr>
              <a:t>«Кому это очевидно? Мне совсем не очевидно»</a:t>
            </a:r>
          </a:p>
          <a:p>
            <a:pPr algn="l">
              <a:buFont typeface="Arial" panose="020B0604020202020204" pitchFamily="34" charset="0"/>
              <a:buChar char="•"/>
            </a:pPr>
            <a:r>
              <a:rPr lang="ru-RU" b="0" i="0" dirty="0">
                <a:solidFill>
                  <a:srgbClr val="000000"/>
                </a:solidFill>
                <a:effectLst/>
                <a:latin typeface="Open Sans" panose="020B0606030504020204" pitchFamily="34" charset="0"/>
              </a:rPr>
              <a:t>«Всё переделать»</a:t>
            </a:r>
          </a:p>
          <a:p>
            <a:pPr algn="l">
              <a:buFont typeface="Arial" panose="020B0604020202020204" pitchFamily="34" charset="0"/>
              <a:buChar char="•"/>
            </a:pPr>
            <a:r>
              <a:rPr lang="ru-RU" b="0" i="0" dirty="0">
                <a:solidFill>
                  <a:srgbClr val="000000"/>
                </a:solidFill>
                <a:effectLst/>
                <a:latin typeface="Open Sans" panose="020B0606030504020204" pitchFamily="34" charset="0"/>
              </a:rPr>
              <a:t>«К чему про это тут?»</a:t>
            </a:r>
          </a:p>
          <a:p>
            <a:pPr algn="l">
              <a:buFont typeface="Arial" panose="020B0604020202020204" pitchFamily="34" charset="0"/>
              <a:buNone/>
            </a:pPr>
            <a:r>
              <a:rPr lang="ru-RU" b="0" i="0" dirty="0">
                <a:solidFill>
                  <a:srgbClr val="000000"/>
                </a:solidFill>
                <a:effectLst/>
                <a:latin typeface="Open Sans" panose="020B0606030504020204" pitchFamily="34" charset="0"/>
              </a:rPr>
              <a:t>Использование формулы убеждения вместе с уже разобранными ранее правилами написания качественного текста гарантирует практически полное отсутствие придирок преподавателя.</a:t>
            </a:r>
          </a:p>
          <a:p>
            <a:pPr algn="l">
              <a:buFont typeface="Arial" panose="020B0604020202020204" pitchFamily="34" charset="0"/>
              <a:buNone/>
            </a:pPr>
            <a:r>
              <a:rPr lang="ru-RU" b="1" i="0" dirty="0">
                <a:solidFill>
                  <a:srgbClr val="000000"/>
                </a:solidFill>
                <a:effectLst/>
                <a:latin typeface="Open Sans" panose="020B0606030504020204" pitchFamily="34" charset="0"/>
              </a:rPr>
              <a:t>Формула убеждения работает не только в научных текстах. По этому принципу строятся самые удачные «продающие» тексты и качественные резюме.</a:t>
            </a:r>
            <a:endParaRPr lang="ru-RU" b="0" i="0" dirty="0">
              <a:solidFill>
                <a:srgbClr val="000000"/>
              </a:solidFill>
              <a:effectLst/>
              <a:latin typeface="Open Sans" panose="020B0606030504020204" pitchFamily="34" charset="0"/>
            </a:endParaRPr>
          </a:p>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11</a:t>
            </a:fld>
            <a:endParaRPr lang="ru-RU"/>
          </a:p>
        </p:txBody>
      </p:sp>
    </p:spTree>
    <p:extLst>
      <p:ext uri="{BB962C8B-B14F-4D97-AF65-F5344CB8AC3E}">
        <p14:creationId xmlns:p14="http://schemas.microsoft.com/office/powerpoint/2010/main" val="3876051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Мы описали основные ошибки и принципы создания научного текста. Теперь поговорим о более глубоких вещах.</a:t>
            </a:r>
          </a:p>
          <a:p>
            <a:pPr algn="l"/>
            <a:r>
              <a:rPr lang="ru-RU" b="0" i="0" u="none" strike="noStrike" dirty="0">
                <a:solidFill>
                  <a:srgbClr val="000000"/>
                </a:solidFill>
                <a:effectLst/>
                <a:latin typeface="Open Sans" panose="020B0606030504020204" pitchFamily="34" charset="0"/>
              </a:rPr>
              <a:t>Научный стиль — это не про нагромождение сложных фраз, а определённая схема повествования. Задача текста проектной работы — убедить читателя (в том числе научного руководителя) в том, что ты прав. Для этого </a:t>
            </a:r>
            <a:r>
              <a:rPr lang="ru-RU" b="1" i="0" u="none" strike="noStrike" dirty="0">
                <a:solidFill>
                  <a:srgbClr val="000000"/>
                </a:solidFill>
                <a:effectLst/>
                <a:latin typeface="Open Sans" panose="020B0606030504020204" pitchFamily="34" charset="0"/>
              </a:rPr>
              <a:t>нужно применять классическую формулу убеждения</a:t>
            </a:r>
            <a:r>
              <a:rPr lang="ru-RU" b="0" i="0" u="none" strike="noStrike" dirty="0">
                <a:solidFill>
                  <a:srgbClr val="000000"/>
                </a:solidFill>
                <a:effectLst/>
                <a:latin typeface="Open Sans" panose="020B0606030504020204" pitchFamily="34" charset="0"/>
              </a:rPr>
              <a:t>, придуманную ещё древнегреческими философами. Рассмотрим пример использования формулы:</a:t>
            </a:r>
          </a:p>
          <a:p>
            <a:pPr algn="l">
              <a:buFont typeface="Arial" panose="020B0604020202020204" pitchFamily="34" charset="0"/>
              <a:buChar char="•"/>
            </a:pPr>
            <a:r>
              <a:rPr lang="ru-RU" b="1" i="0" dirty="0">
                <a:solidFill>
                  <a:srgbClr val="000000"/>
                </a:solidFill>
                <a:effectLst/>
                <a:latin typeface="Open Sans" panose="020B0606030504020204" pitchFamily="34" charset="0"/>
              </a:rPr>
              <a:t>Тезис:</a:t>
            </a:r>
            <a:r>
              <a:rPr lang="ru-RU" b="0" i="0" dirty="0">
                <a:solidFill>
                  <a:srgbClr val="000000"/>
                </a:solidFill>
                <a:effectLst/>
                <a:latin typeface="Open Sans" panose="020B0606030504020204" pitchFamily="34" charset="0"/>
              </a:rPr>
              <a:t> «На сегодняшний день экономика Российской Федерации находится в состоянии кризиса». </a:t>
            </a:r>
            <a:r>
              <a:rPr lang="ru-RU" b="1" i="0" dirty="0">
                <a:solidFill>
                  <a:srgbClr val="000000"/>
                </a:solidFill>
                <a:effectLst/>
                <a:latin typeface="Open Sans" panose="020B0606030504020204" pitchFamily="34" charset="0"/>
              </a:rPr>
              <a:t>Тезис — это кратко обозначенная идея, твоя основная мысль, которую нужно доказать в тексте пояснительной записки.</a:t>
            </a:r>
            <a:endParaRPr lang="ru-RU" b="0" i="0" dirty="0">
              <a:solidFill>
                <a:srgbClr val="000000"/>
              </a:solidFill>
              <a:effectLst/>
              <a:latin typeface="Open Sans" panose="020B0606030504020204" pitchFamily="34" charset="0"/>
            </a:endParaRPr>
          </a:p>
          <a:p>
            <a:pPr algn="l">
              <a:buFont typeface="Arial" panose="020B0604020202020204" pitchFamily="34" charset="0"/>
              <a:buChar char="•"/>
            </a:pPr>
            <a:r>
              <a:rPr lang="ru-RU" b="1" i="0" dirty="0">
                <a:solidFill>
                  <a:srgbClr val="000000"/>
                </a:solidFill>
                <a:effectLst/>
                <a:latin typeface="Open Sans" panose="020B0606030504020204" pitchFamily="34" charset="0"/>
              </a:rPr>
              <a:t>Аргумент:</a:t>
            </a:r>
            <a:r>
              <a:rPr lang="ru-RU" b="0" i="0" dirty="0">
                <a:solidFill>
                  <a:srgbClr val="000000"/>
                </a:solidFill>
                <a:effectLst/>
                <a:latin typeface="Open Sans" panose="020B0606030504020204" pitchFamily="34" charset="0"/>
              </a:rPr>
              <a:t> «Согласно официальным данным, размещённым в отчете Минэкономразвития РФ за 2018 год, наблюдается снижение реальных доходов населения на 20% по сравнению с 2017 годом, что оказывает негативное влияние на все сферы предпринимательской деятельности». </a:t>
            </a:r>
            <a:r>
              <a:rPr lang="ru-RU" b="1" i="0" dirty="0">
                <a:solidFill>
                  <a:srgbClr val="000000"/>
                </a:solidFill>
                <a:effectLst/>
                <a:latin typeface="Open Sans" panose="020B0606030504020204" pitchFamily="34" charset="0"/>
              </a:rPr>
              <a:t>Аргумент — информация, доказывающая справедливость тезиса.</a:t>
            </a:r>
            <a:endParaRPr lang="ru-RU" b="0" i="0" dirty="0">
              <a:solidFill>
                <a:srgbClr val="000000"/>
              </a:solidFill>
              <a:effectLst/>
              <a:latin typeface="Open Sans" panose="020B0606030504020204" pitchFamily="34" charset="0"/>
            </a:endParaRPr>
          </a:p>
          <a:p>
            <a:pPr algn="l">
              <a:buFont typeface="Arial" panose="020B0604020202020204" pitchFamily="34" charset="0"/>
              <a:buChar char="•"/>
            </a:pPr>
            <a:r>
              <a:rPr lang="ru-RU" b="1" i="0" dirty="0">
                <a:solidFill>
                  <a:srgbClr val="000000"/>
                </a:solidFill>
                <a:effectLst/>
                <a:latin typeface="Open Sans" panose="020B0606030504020204" pitchFamily="34" charset="0"/>
              </a:rPr>
              <a:t>Пример:</a:t>
            </a:r>
            <a:r>
              <a:rPr lang="ru-RU" b="0" i="0" dirty="0">
                <a:solidFill>
                  <a:srgbClr val="000000"/>
                </a:solidFill>
                <a:effectLst/>
                <a:latin typeface="Open Sans" panose="020B0606030504020204" pitchFamily="34" charset="0"/>
              </a:rPr>
              <a:t> «Так, крупнейшими продуктовыми ритейлерами (X5 Retail Group, Магнит, Ашан) было зафиксировано значительное снижение объёмов продаж ...».</a:t>
            </a:r>
          </a:p>
          <a:p>
            <a:pPr algn="l">
              <a:buFont typeface="Arial" panose="020B0604020202020204" pitchFamily="34" charset="0"/>
              <a:buNone/>
            </a:pPr>
            <a:r>
              <a:rPr lang="ru-RU" b="0" i="0" dirty="0">
                <a:solidFill>
                  <a:srgbClr val="000000"/>
                </a:solidFill>
                <a:effectLst/>
                <a:latin typeface="Open Sans" panose="020B0606030504020204" pitchFamily="34" charset="0"/>
              </a:rPr>
              <a:t>Если ты выкидываешь из схемы тезис — становится непонятно, к чему ты всё это написал. Сразу переходить к примеру тоже нельзя. Наличие сильного аргумента убеждает читателя в том, что приведённый пример — не частный случай и не случайность, а следствие глобальной проблемы. </a:t>
            </a:r>
            <a:r>
              <a:rPr lang="ru-RU" b="1" i="0" dirty="0">
                <a:solidFill>
                  <a:srgbClr val="000000"/>
                </a:solidFill>
                <a:effectLst/>
                <a:latin typeface="Open Sans" panose="020B0606030504020204" pitchFamily="34" charset="0"/>
              </a:rPr>
              <a:t>Пример — частный случай, усиливающий действие аргумента.</a:t>
            </a:r>
            <a:endParaRPr lang="ru-RU" b="0" i="0" dirty="0">
              <a:solidFill>
                <a:srgbClr val="000000"/>
              </a:solidFill>
              <a:effectLst/>
              <a:latin typeface="Open Sans" panose="020B0606030504020204" pitchFamily="34" charset="0"/>
            </a:endParaRPr>
          </a:p>
          <a:p>
            <a:pPr algn="l">
              <a:buFont typeface="Arial" panose="020B0604020202020204" pitchFamily="34" charset="0"/>
              <a:buNone/>
            </a:pPr>
            <a:endParaRPr lang="ru-RU" b="0" i="0" dirty="0">
              <a:solidFill>
                <a:srgbClr val="000000"/>
              </a:solidFill>
              <a:effectLst/>
              <a:latin typeface="Open Sans" panose="020B0606030504020204" pitchFamily="34" charset="0"/>
            </a:endParaRPr>
          </a:p>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12</a:t>
            </a:fld>
            <a:endParaRPr lang="ru-RU"/>
          </a:p>
        </p:txBody>
      </p:sp>
    </p:spTree>
    <p:extLst>
      <p:ext uri="{BB962C8B-B14F-4D97-AF65-F5344CB8AC3E}">
        <p14:creationId xmlns:p14="http://schemas.microsoft.com/office/powerpoint/2010/main" val="4047625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13</a:t>
            </a:fld>
            <a:endParaRPr lang="ru-RU"/>
          </a:p>
        </p:txBody>
      </p:sp>
    </p:spTree>
    <p:extLst>
      <p:ext uri="{BB962C8B-B14F-4D97-AF65-F5344CB8AC3E}">
        <p14:creationId xmlns:p14="http://schemas.microsoft.com/office/powerpoint/2010/main" val="3933434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000000"/>
                </a:solidFill>
                <a:effectLst/>
                <a:latin typeface="Open Sans" panose="020B0606030504020204" pitchFamily="34" charset="0"/>
              </a:rPr>
              <a:t>Это — хороший аргумент. Тут голословный тезис подкрепляется цифрами, а положение России можно сравнить с ситуацией в других странах. Сразу становится понятно, что к чему.</a:t>
            </a:r>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14</a:t>
            </a:fld>
            <a:endParaRPr lang="ru-RU"/>
          </a:p>
        </p:txBody>
      </p:sp>
    </p:spTree>
    <p:extLst>
      <p:ext uri="{BB962C8B-B14F-4D97-AF65-F5344CB8AC3E}">
        <p14:creationId xmlns:p14="http://schemas.microsoft.com/office/powerpoint/2010/main" val="3662160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15</a:t>
            </a:fld>
            <a:endParaRPr lang="ru-RU"/>
          </a:p>
        </p:txBody>
      </p:sp>
    </p:spTree>
    <p:extLst>
      <p:ext uri="{BB962C8B-B14F-4D97-AF65-F5344CB8AC3E}">
        <p14:creationId xmlns:p14="http://schemas.microsoft.com/office/powerpoint/2010/main" val="3824972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000000"/>
                </a:solidFill>
                <a:effectLst/>
                <a:latin typeface="Open Sans" panose="020B0606030504020204" pitchFamily="34" charset="0"/>
              </a:rPr>
              <a:t>Отличный аргумент. Тут не просто хорошо проиллюстрирована сложившаяся ситуация, но и отражена динамика изменения ситуации.</a:t>
            </a:r>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16</a:t>
            </a:fld>
            <a:endParaRPr lang="ru-RU"/>
          </a:p>
        </p:txBody>
      </p:sp>
    </p:spTree>
    <p:extLst>
      <p:ext uri="{BB962C8B-B14F-4D97-AF65-F5344CB8AC3E}">
        <p14:creationId xmlns:p14="http://schemas.microsoft.com/office/powerpoint/2010/main" val="3581477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a:solidFill>
                  <a:srgbClr val="000000"/>
                </a:solidFill>
                <a:effectLst/>
                <a:latin typeface="Open Sans" panose="020B0606030504020204" pitchFamily="34" charset="0"/>
              </a:rPr>
              <a:t>Никто не любит редактировать текст — поэтому пояснительную записку нужно сразу писать как чистовик, не оставляя ничего «на потом». Потом исправлять косяки будет ещё неприятнее. </a:t>
            </a:r>
          </a:p>
          <a:p>
            <a:r>
              <a:rPr lang="ru-RU" b="0" i="0" dirty="0">
                <a:solidFill>
                  <a:srgbClr val="000000"/>
                </a:solidFill>
                <a:effectLst/>
                <a:latin typeface="Open Sans" panose="020B0606030504020204" pitchFamily="34" charset="0"/>
              </a:rPr>
              <a:t>Редактирование текста — неотъемлемая часть работы над проектом. Отправить преподавателю файл, не проверив его самостоятельно — это путь к бесконечным правкам и придиркам. Возможно, тебе кажется, что главное — это смысл работы. Мол, будет смысл, и на мелкие недочёты никто не обратит внимания, ведь ты хорошо разобрался в теме. Но это так не работает.</a:t>
            </a:r>
          </a:p>
          <a:p>
            <a:r>
              <a:rPr lang="ru-RU" b="0" i="0" dirty="0">
                <a:solidFill>
                  <a:srgbClr val="000000"/>
                </a:solidFill>
                <a:effectLst/>
                <a:latin typeface="Open Sans" panose="020B0606030504020204" pitchFamily="34" charset="0"/>
              </a:rPr>
              <a:t>Чтобы было проще редактировать текст проектной работы, лови наш чек-лист. С ним будет проще.</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Не оставляй крупных правок «на потом».</a:t>
            </a:r>
            <a:r>
              <a:rPr lang="ru-RU" b="0" i="0" dirty="0">
                <a:solidFill>
                  <a:srgbClr val="000000"/>
                </a:solidFill>
                <a:effectLst/>
                <a:latin typeface="Open Sans" panose="020B0606030504020204" pitchFamily="34" charset="0"/>
              </a:rPr>
              <a:t> Никаких вставок из чужих работ («потом перепишу»), сразу оформляй сноски, рисунки и таблицы правильно.</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Проверь текст на стилистические ошибки и штампы</a:t>
            </a:r>
            <a:r>
              <a:rPr lang="ru-RU" b="0" i="0" dirty="0">
                <a:solidFill>
                  <a:srgbClr val="000000"/>
                </a:solidFill>
                <a:effectLst/>
                <a:latin typeface="Open Sans" panose="020B0606030504020204" pitchFamily="34" charset="0"/>
              </a:rPr>
              <a:t>. В курсовой не должно быть просторечных или высокохудожественных оборотов.</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Проверь текст на пунктуационные и орфографические ошибки</a:t>
            </a:r>
            <a:r>
              <a:rPr lang="ru-RU" b="0" i="0" dirty="0">
                <a:solidFill>
                  <a:srgbClr val="000000"/>
                </a:solidFill>
                <a:effectLst/>
                <a:latin typeface="Open Sans" panose="020B0606030504020204" pitchFamily="34" charset="0"/>
              </a:rPr>
              <a:t>. С поиском таких ошибок неплохо справляется обычный Word. Включить функцию можно в меню «Файл — Параметры — Правописание». Если сомневаешься в чём-то, можно проверить себя на портале </a:t>
            </a:r>
            <a:r>
              <a:rPr lang="ru-RU" b="0" i="0" u="none" strike="noStrike" dirty="0" err="1">
                <a:solidFill>
                  <a:srgbClr val="000000"/>
                </a:solidFill>
                <a:effectLst/>
                <a:latin typeface="Open Sans" panose="020B0606030504020204" pitchFamily="34" charset="0"/>
                <a:hlinkClick r:id="rId3"/>
              </a:rPr>
              <a:t>Грамота.ру</a:t>
            </a:r>
            <a:r>
              <a:rPr lang="ru-RU" b="0" i="0" dirty="0">
                <a:solidFill>
                  <a:srgbClr val="000000"/>
                </a:solidFill>
                <a:effectLst/>
                <a:latin typeface="Open Sans" panose="020B060603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b="0" i="0" dirty="0">
              <a:solidFill>
                <a:srgbClr val="000000"/>
              </a:solidFill>
              <a:effectLst/>
              <a:latin typeface="Open Sans" panose="020B0606030504020204" pitchFamily="34" charset="0"/>
            </a:endParaRPr>
          </a:p>
        </p:txBody>
      </p:sp>
      <p:sp>
        <p:nvSpPr>
          <p:cNvPr id="4" name="Номер слайда 3"/>
          <p:cNvSpPr>
            <a:spLocks noGrp="1"/>
          </p:cNvSpPr>
          <p:nvPr>
            <p:ph type="sldNum" sz="quarter" idx="5"/>
          </p:nvPr>
        </p:nvSpPr>
        <p:spPr/>
        <p:txBody>
          <a:bodyPr/>
          <a:lstStyle/>
          <a:p>
            <a:fld id="{4DD381B0-1980-4826-8AEA-3FB9CAAB15FC}" type="slidenum">
              <a:rPr lang="ru-RU" smtClean="0"/>
              <a:t>17</a:t>
            </a:fld>
            <a:endParaRPr lang="ru-RU"/>
          </a:p>
        </p:txBody>
      </p:sp>
    </p:spTree>
    <p:extLst>
      <p:ext uri="{BB962C8B-B14F-4D97-AF65-F5344CB8AC3E}">
        <p14:creationId xmlns:p14="http://schemas.microsoft.com/office/powerpoint/2010/main" val="3758960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Проверь логические связи и согласованность слов и предложений</a:t>
            </a:r>
            <a:r>
              <a:rPr lang="ru-RU" b="0" i="0" dirty="0">
                <a:solidFill>
                  <a:srgbClr val="000000"/>
                </a:solidFill>
                <a:effectLst/>
                <a:latin typeface="Open Sans" panose="020B0606030504020204" pitchFamily="34" charset="0"/>
              </a:rPr>
              <a:t>. Пока пишешь длинное сложносочинённое предложение, легко забыть с чего начинал, и предложение начинает разваливаться</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Если не уверен, что слово подходит по смыслу — замени на простое</a:t>
            </a:r>
            <a:r>
              <a:rPr lang="ru-RU" b="0" i="0" dirty="0">
                <a:solidFill>
                  <a:srgbClr val="000000"/>
                </a:solidFill>
                <a:effectLst/>
                <a:latin typeface="Open Sans" panose="020B0606030504020204" pitchFamily="34" charset="0"/>
              </a:rPr>
              <a:t>. Как мы уже говорили, научный стиль не упирается в использование самых сложных слов из твоего словарного запаса.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Убедись, что ни один из тезисов не остался недоказанным</a:t>
            </a:r>
            <a:r>
              <a:rPr lang="ru-RU" b="0" i="0" dirty="0">
                <a:solidFill>
                  <a:srgbClr val="000000"/>
                </a:solidFill>
                <a:effectLst/>
                <a:latin typeface="Open Sans" panose="020B0606030504020204" pitchFamily="34" charset="0"/>
              </a:rPr>
              <a:t>. Если какие-то аргументы выглядят притянутыми за уши, лучше от них избавиться. Любое слабое место в курсовой не останется незамеченным, и начнутся правки.</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1" i="0" dirty="0">
                <a:solidFill>
                  <a:srgbClr val="000000"/>
                </a:solidFill>
                <a:effectLst/>
                <a:latin typeface="Open Sans" panose="020B0606030504020204" pitchFamily="34" charset="0"/>
              </a:rPr>
              <a:t>Убедись в том, что мысли не повторяются</a:t>
            </a:r>
            <a:r>
              <a:rPr lang="ru-RU" b="0" i="0" dirty="0">
                <a:solidFill>
                  <a:srgbClr val="000000"/>
                </a:solidFill>
                <a:effectLst/>
                <a:latin typeface="Open Sans" panose="020B0606030504020204" pitchFamily="34" charset="0"/>
              </a:rPr>
              <a:t>. Возможно, у тебя есть два похожих по смыслу тезиса. Повторение лучше убрать. Доказательства — оставить.</a:t>
            </a:r>
          </a:p>
          <a:p>
            <a:r>
              <a:rPr lang="ru-RU" b="0" i="0" dirty="0">
                <a:solidFill>
                  <a:srgbClr val="000000"/>
                </a:solidFill>
                <a:effectLst/>
                <a:latin typeface="Open Sans" panose="020B0606030504020204" pitchFamily="34" charset="0"/>
              </a:rPr>
              <a:t>Небольшой совет — </a:t>
            </a:r>
            <a:r>
              <a:rPr lang="ru-RU" b="1" i="0" u="none" strike="noStrike" dirty="0">
                <a:solidFill>
                  <a:srgbClr val="000000"/>
                </a:solidFill>
                <a:effectLst/>
                <a:latin typeface="Open Sans" panose="020B0606030504020204" pitchFamily="34" charset="0"/>
              </a:rPr>
              <a:t>вычитывать текст лучше в другом формате или с другого устройства</a:t>
            </a:r>
            <a:r>
              <a:rPr lang="ru-RU" b="0" i="0" dirty="0">
                <a:solidFill>
                  <a:srgbClr val="000000"/>
                </a:solidFill>
                <a:effectLst/>
                <a:latin typeface="Open Sans" panose="020B0606030504020204" pitchFamily="34" charset="0"/>
              </a:rPr>
              <a:t>. Так ошибки и неточности воспринимаются острее, чем когда ты читаешь текст в привычном рабочем пространстве текстового редактора.</a:t>
            </a:r>
          </a:p>
          <a:p>
            <a:r>
              <a:rPr lang="ru-RU" b="1" i="0" dirty="0">
                <a:solidFill>
                  <a:srgbClr val="000000"/>
                </a:solidFill>
                <a:effectLst/>
                <a:latin typeface="Open Sans" panose="020B0606030504020204" pitchFamily="34" charset="0"/>
              </a:rPr>
              <a:t>Теперь ты понимаешь, что и как писать, но осталась главная проблема — проверка курсовой в антиплагиате. В следующем уроке расскажем, как перестать переживать об уникальности работы.</a:t>
            </a:r>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18</a:t>
            </a:fld>
            <a:endParaRPr lang="ru-RU"/>
          </a:p>
        </p:txBody>
      </p:sp>
    </p:spTree>
    <p:extLst>
      <p:ext uri="{BB962C8B-B14F-4D97-AF65-F5344CB8AC3E}">
        <p14:creationId xmlns:p14="http://schemas.microsoft.com/office/powerpoint/2010/main" val="3562061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DD381B0-1980-4826-8AEA-3FB9CAAB15FC}" type="slidenum">
              <a:rPr lang="ru-RU" smtClean="0"/>
              <a:t>19</a:t>
            </a:fld>
            <a:endParaRPr lang="ru-RU"/>
          </a:p>
        </p:txBody>
      </p:sp>
    </p:spTree>
    <p:extLst>
      <p:ext uri="{BB962C8B-B14F-4D97-AF65-F5344CB8AC3E}">
        <p14:creationId xmlns:p14="http://schemas.microsoft.com/office/powerpoint/2010/main" val="4019849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732A1C-96CB-4CA2-547D-7070B48CF14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E82489B-7159-7126-7B83-E61B7A1E4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FADADB4-4815-E03C-AFB9-210B44A86E72}"/>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5" name="Нижний колонтитул 4">
            <a:extLst>
              <a:ext uri="{FF2B5EF4-FFF2-40B4-BE49-F238E27FC236}">
                <a16:creationId xmlns:a16="http://schemas.microsoft.com/office/drawing/2014/main" id="{8191FA81-E7B3-1F17-B807-4659B3932CE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A222E37-C607-DA1D-9EC3-5B251F40B574}"/>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4170648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5EB638-4497-D358-F080-2A54C60EDA4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FF916A2-DD71-0402-F59C-3465C30646F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DDC150E-D851-88D6-0B29-386D22CF666E}"/>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5" name="Нижний колонтитул 4">
            <a:extLst>
              <a:ext uri="{FF2B5EF4-FFF2-40B4-BE49-F238E27FC236}">
                <a16:creationId xmlns:a16="http://schemas.microsoft.com/office/drawing/2014/main" id="{F17B48B4-A9C1-A149-F16A-2BAC0065C46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8BE5856-2BE1-26FC-BCB8-1F7CEF446F82}"/>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18461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12E2B8-CB5C-90F4-4E68-94324568843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17E7C09-2B23-1D62-1CA3-2ABDB0BE71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BCB8984-981D-CFEE-F5FB-EA713C7C007C}"/>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5" name="Нижний колонтитул 4">
            <a:extLst>
              <a:ext uri="{FF2B5EF4-FFF2-40B4-BE49-F238E27FC236}">
                <a16:creationId xmlns:a16="http://schemas.microsoft.com/office/drawing/2014/main" id="{0E19DDCF-5280-BCDE-963C-6CE36DC7EC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325F2C2-DEBF-D5B1-7853-3B35BA177420}"/>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297473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E61A6B-1EC1-A6B7-43BF-B545650D0F4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393D04E-709D-D82F-527C-F32AC9BCECC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4080A0A-A301-7256-F314-8A138A342A6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99722F58-B4DE-471E-05FF-D74E652B7138}"/>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6" name="Нижний колонтитул 5">
            <a:extLst>
              <a:ext uri="{FF2B5EF4-FFF2-40B4-BE49-F238E27FC236}">
                <a16:creationId xmlns:a16="http://schemas.microsoft.com/office/drawing/2014/main" id="{E254F29C-661F-CF35-9CA7-04E463DC7E2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27EA441-3499-710D-C296-81F324A7A09D}"/>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244141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12D208-BE84-DEA6-A8D7-DBD1BAE639A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CA43156-375E-0949-82D2-6160421887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DC0FA36-0225-467F-3C5F-B97B444EA3C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A6BC58B-47B1-21B0-223B-4DBC30B438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4527606-47B9-EEFD-5E37-4C01EEFDC03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AF90F35-B27F-571C-65A2-FC2EDFD129AF}"/>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8" name="Нижний колонтитул 7">
            <a:extLst>
              <a:ext uri="{FF2B5EF4-FFF2-40B4-BE49-F238E27FC236}">
                <a16:creationId xmlns:a16="http://schemas.microsoft.com/office/drawing/2014/main" id="{3A25EEFA-37A3-CD0D-8195-54E3E066AC71}"/>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9FB5BA0-7698-8AFE-228F-40CE469F86D6}"/>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349508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D0C541-767B-E7ED-778E-B2E48D34955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2F48193-3BD8-06F9-04DA-8B1D28F63FB8}"/>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4" name="Нижний колонтитул 3">
            <a:extLst>
              <a:ext uri="{FF2B5EF4-FFF2-40B4-BE49-F238E27FC236}">
                <a16:creationId xmlns:a16="http://schemas.microsoft.com/office/drawing/2014/main" id="{07322794-5C2C-5EBB-B820-D77C4681C255}"/>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5D68B7A5-7C39-8605-B40E-A10C941B1138}"/>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2602783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3D8F2AF-A96E-B6AB-54D6-8E1710ECBE42}"/>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3" name="Нижний колонтитул 2">
            <a:extLst>
              <a:ext uri="{FF2B5EF4-FFF2-40B4-BE49-F238E27FC236}">
                <a16:creationId xmlns:a16="http://schemas.microsoft.com/office/drawing/2014/main" id="{546AEF5C-41EF-7E97-CD3D-0CBD304A8DE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04734ED-A374-78B2-2643-E1ABEDF61CB8}"/>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2448462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87886B-55DD-13F4-68D6-ECE2AE6E79D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E05BD71-543D-77A1-15E3-5563EB440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42D53CA-BFDA-8C3E-2D51-85C2B0AF6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EEA56FB-798F-E67F-FB58-B361ECF8B892}"/>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6" name="Нижний колонтитул 5">
            <a:extLst>
              <a:ext uri="{FF2B5EF4-FFF2-40B4-BE49-F238E27FC236}">
                <a16:creationId xmlns:a16="http://schemas.microsoft.com/office/drawing/2014/main" id="{716E9801-BD6C-A17F-1822-2D38B3D95D1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961D8C3-C18E-8CB0-C861-4130823BBA5A}"/>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987545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1E86DB-49FA-D6E8-1366-A405BD199FA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B2AC9352-0614-CAD4-6003-E15886AE7E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E8126CC-9843-97E8-9126-AF2DCBA94A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423465F-DDF9-28FC-3689-8E18FF82246C}"/>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6" name="Нижний колонтитул 5">
            <a:extLst>
              <a:ext uri="{FF2B5EF4-FFF2-40B4-BE49-F238E27FC236}">
                <a16:creationId xmlns:a16="http://schemas.microsoft.com/office/drawing/2014/main" id="{55160CF7-7529-885C-D6BC-1585D385AE1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E5AC4CF-B33C-5884-67DE-9B747F3344B3}"/>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170882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5F3284-9AD0-3F14-3A33-C554ADD8830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B3DFF54-00ED-3F31-21C7-CFF85F8CFDA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0BE40E6-68AF-D6F6-75D7-7A77C07907EA}"/>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5" name="Нижний колонтитул 4">
            <a:extLst>
              <a:ext uri="{FF2B5EF4-FFF2-40B4-BE49-F238E27FC236}">
                <a16:creationId xmlns:a16="http://schemas.microsoft.com/office/drawing/2014/main" id="{E06DD136-85D7-2810-4AF8-4C53D6F3231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ACFAAF1-FF70-CF6D-DB5B-53C116C44615}"/>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653998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AF0CB55-697C-49BD-7CBF-F151617C82D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025317B-895E-FDF7-246A-9EA57AD2209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5471730-D51C-0299-2756-3560E66BEB3B}"/>
              </a:ext>
            </a:extLst>
          </p:cNvPr>
          <p:cNvSpPr>
            <a:spLocks noGrp="1"/>
          </p:cNvSpPr>
          <p:nvPr>
            <p:ph type="dt" sz="half" idx="10"/>
          </p:nvPr>
        </p:nvSpPr>
        <p:spPr/>
        <p:txBody>
          <a:bodyPr/>
          <a:lstStyle/>
          <a:p>
            <a:fld id="{06096313-51E0-4595-88AB-703D6CFE0C1C}" type="datetimeFigureOut">
              <a:rPr lang="ru-RU" smtClean="0"/>
              <a:t>09.04.2025</a:t>
            </a:fld>
            <a:endParaRPr lang="ru-RU"/>
          </a:p>
        </p:txBody>
      </p:sp>
      <p:sp>
        <p:nvSpPr>
          <p:cNvPr id="5" name="Нижний колонтитул 4">
            <a:extLst>
              <a:ext uri="{FF2B5EF4-FFF2-40B4-BE49-F238E27FC236}">
                <a16:creationId xmlns:a16="http://schemas.microsoft.com/office/drawing/2014/main" id="{0F838C68-1080-4C5A-BF10-DE09EA5C8DF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58B3023-066B-B9BB-2519-D3C9E5E8E125}"/>
              </a:ext>
            </a:extLst>
          </p:cNvPr>
          <p:cNvSpPr>
            <a:spLocks noGrp="1"/>
          </p:cNvSpPr>
          <p:nvPr>
            <p:ph type="sldNum" sz="quarter" idx="12"/>
          </p:nvPr>
        </p:nvSpPr>
        <p:spPr/>
        <p:txBody>
          <a:bodyPr/>
          <a:lstStyle/>
          <a:p>
            <a:fld id="{3B7DC2C5-7FEE-485E-9A1C-850CFF1147BD}" type="slidenum">
              <a:rPr lang="ru-RU" smtClean="0"/>
              <a:t>‹#›</a:t>
            </a:fld>
            <a:endParaRPr lang="ru-RU"/>
          </a:p>
        </p:txBody>
      </p:sp>
    </p:spTree>
    <p:extLst>
      <p:ext uri="{BB962C8B-B14F-4D97-AF65-F5344CB8AC3E}">
        <p14:creationId xmlns:p14="http://schemas.microsoft.com/office/powerpoint/2010/main" val="3943975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A2BA6B-620C-2F00-F7A4-A129CD0704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5FF2A2B-EA5F-B2FE-5C52-A2E852ABCF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B6A85A8-6393-440E-F5FF-689BEEBA3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96313-51E0-4595-88AB-703D6CFE0C1C}" type="datetimeFigureOut">
              <a:rPr lang="ru-RU" smtClean="0"/>
              <a:t>09.04.2025</a:t>
            </a:fld>
            <a:endParaRPr lang="ru-RU"/>
          </a:p>
        </p:txBody>
      </p:sp>
      <p:sp>
        <p:nvSpPr>
          <p:cNvPr id="5" name="Нижний колонтитул 4">
            <a:extLst>
              <a:ext uri="{FF2B5EF4-FFF2-40B4-BE49-F238E27FC236}">
                <a16:creationId xmlns:a16="http://schemas.microsoft.com/office/drawing/2014/main" id="{957DBAC5-D3A2-0BD5-13AA-D5E3B18A5F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8E916CB1-F297-9D35-947F-2BAA59E451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DC2C5-7FEE-485E-9A1C-850CFF1147BD}" type="slidenum">
              <a:rPr lang="ru-RU" smtClean="0"/>
              <a:t>‹#›</a:t>
            </a:fld>
            <a:endParaRPr lang="ru-RU"/>
          </a:p>
        </p:txBody>
      </p:sp>
    </p:spTree>
    <p:extLst>
      <p:ext uri="{BB962C8B-B14F-4D97-AF65-F5344CB8AC3E}">
        <p14:creationId xmlns:p14="http://schemas.microsoft.com/office/powerpoint/2010/main" val="3495065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DAACA6D7-E59F-0B6F-2E14-E42F3A10792F}"/>
              </a:ext>
            </a:extLst>
          </p:cNvPr>
          <p:cNvPicPr>
            <a:picLocks noChangeAspect="1"/>
          </p:cNvPicPr>
          <p:nvPr/>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205377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32C6514-6072-0469-4C02-96DD207AA6F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5128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954107"/>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1" i="0" dirty="0">
                <a:solidFill>
                  <a:schemeClr val="bg1"/>
                </a:solidFill>
                <a:effectLst/>
                <a:latin typeface="Open Sans" panose="020B0606030504020204" pitchFamily="34" charset="0"/>
              </a:rPr>
              <a:t>Робот спрятал своё творение среди трёх настоящих цитат. Настало время разоблачений</a:t>
            </a:r>
          </a:p>
        </p:txBody>
      </p:sp>
      <p:sp>
        <p:nvSpPr>
          <p:cNvPr id="13" name="TextBox 12">
            <a:extLst>
              <a:ext uri="{FF2B5EF4-FFF2-40B4-BE49-F238E27FC236}">
                <a16:creationId xmlns:a16="http://schemas.microsoft.com/office/drawing/2014/main" id="{7CD061B0-09FD-768E-695F-A486D0A4A275}"/>
              </a:ext>
            </a:extLst>
          </p:cNvPr>
          <p:cNvSpPr txBox="1"/>
          <p:nvPr/>
        </p:nvSpPr>
        <p:spPr>
          <a:xfrm>
            <a:off x="453044" y="1530710"/>
            <a:ext cx="5642956" cy="1477328"/>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Необходимыми и достаточными условиями возникновения конфликта являются наличие у субъектов противоположно направленных мотивов или суждений, а также состояние противоборства между ними.</a:t>
            </a:r>
            <a:endParaRPr lang="ru-RU"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6303216" y="1530710"/>
            <a:ext cx="5683374" cy="1477328"/>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Следовательно, конфликты в культуре и конфликты культур и цивилизаций — это конфликты разных идентичностей, смыслов себя, как определяет идентичность                        С. Хантингтон.</a:t>
            </a:r>
            <a:endParaRPr lang="ru-RU" dirty="0"/>
          </a:p>
        </p:txBody>
      </p:sp>
      <p:sp>
        <p:nvSpPr>
          <p:cNvPr id="17" name="TextBox 16">
            <a:extLst>
              <a:ext uri="{FF2B5EF4-FFF2-40B4-BE49-F238E27FC236}">
                <a16:creationId xmlns:a16="http://schemas.microsoft.com/office/drawing/2014/main" id="{D776796D-FE3E-D801-E915-00D2DD0DC243}"/>
              </a:ext>
            </a:extLst>
          </p:cNvPr>
          <p:cNvSpPr txBox="1"/>
          <p:nvPr/>
        </p:nvSpPr>
        <p:spPr>
          <a:xfrm>
            <a:off x="453043" y="3988461"/>
            <a:ext cx="5642956" cy="1477328"/>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Заблуждение концентрирует непредвиденный конфликт, однако </a:t>
            </a:r>
            <a:r>
              <a:rPr lang="ru-RU" b="0" i="0" dirty="0" err="1">
                <a:solidFill>
                  <a:srgbClr val="000000"/>
                </a:solidFill>
                <a:effectLst/>
                <a:latin typeface="Open Sans" panose="020B0606030504020204" pitchFamily="34" charset="0"/>
              </a:rPr>
              <a:t>Зигварт</a:t>
            </a:r>
            <a:r>
              <a:rPr lang="ru-RU" b="0" i="0" dirty="0">
                <a:solidFill>
                  <a:srgbClr val="000000"/>
                </a:solidFill>
                <a:effectLst/>
                <a:latin typeface="Open Sans" panose="020B0606030504020204" pitchFamily="34" charset="0"/>
              </a:rPr>
              <a:t> считал критерием истинности необходимость и </a:t>
            </a:r>
            <a:r>
              <a:rPr lang="ru-RU" b="0" i="0" dirty="0" err="1">
                <a:solidFill>
                  <a:srgbClr val="000000"/>
                </a:solidFill>
                <a:effectLst/>
                <a:latin typeface="Open Sans" panose="020B0606030504020204" pitchFamily="34" charset="0"/>
              </a:rPr>
              <a:t>общезначимость</a:t>
            </a:r>
            <a:r>
              <a:rPr lang="ru-RU" b="0" i="0" dirty="0">
                <a:solidFill>
                  <a:srgbClr val="000000"/>
                </a:solidFill>
                <a:effectLst/>
                <a:latin typeface="Open Sans" panose="020B0606030504020204" pitchFamily="34" charset="0"/>
              </a:rPr>
              <a:t>, для которых нет никакой опоры в объективном мире.</a:t>
            </a:r>
            <a:endParaRPr lang="ru-RU" dirty="0"/>
          </a:p>
        </p:txBody>
      </p:sp>
      <p:sp>
        <p:nvSpPr>
          <p:cNvPr id="19" name="TextBox 18">
            <a:extLst>
              <a:ext uri="{FF2B5EF4-FFF2-40B4-BE49-F238E27FC236}">
                <a16:creationId xmlns:a16="http://schemas.microsoft.com/office/drawing/2014/main" id="{EF7F0C35-5037-7BA1-FCB1-50687BBAD734}"/>
              </a:ext>
            </a:extLst>
          </p:cNvPr>
          <p:cNvSpPr txBox="1"/>
          <p:nvPr/>
        </p:nvSpPr>
        <p:spPr>
          <a:xfrm>
            <a:off x="6303216" y="3988461"/>
            <a:ext cx="5683374" cy="1754326"/>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Большинство конфликтов можно с известной долей условности отнести либо к внешним, проявляемых в прямом столкновении интересов, ценностей, мнений и оценок взаимодействующих людей или социальных групп, либо к </a:t>
            </a:r>
            <a:r>
              <a:rPr lang="ru-RU" b="0" i="0" dirty="0" err="1">
                <a:solidFill>
                  <a:srgbClr val="000000"/>
                </a:solidFill>
                <a:effectLst/>
                <a:latin typeface="Open Sans" panose="020B0606030504020204" pitchFamily="34" charset="0"/>
              </a:rPr>
              <a:t>интраперсональным</a:t>
            </a:r>
            <a:r>
              <a:rPr lang="ru-RU" b="0" i="0" dirty="0">
                <a:solidFill>
                  <a:srgbClr val="000000"/>
                </a:solidFill>
                <a:effectLst/>
                <a:latin typeface="Open Sans" panose="020B0606030504020204" pitchFamily="34" charset="0"/>
              </a:rPr>
              <a:t> конфликтам.</a:t>
            </a:r>
            <a:endParaRPr lang="ru-RU" dirty="0"/>
          </a:p>
        </p:txBody>
      </p:sp>
    </p:spTree>
    <p:extLst>
      <p:ext uri="{BB962C8B-B14F-4D97-AF65-F5344CB8AC3E}">
        <p14:creationId xmlns:p14="http://schemas.microsoft.com/office/powerpoint/2010/main" val="2218186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954107"/>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1" i="0" dirty="0">
                <a:solidFill>
                  <a:schemeClr val="bg1"/>
                </a:solidFill>
                <a:effectLst/>
                <a:latin typeface="Open Sans" panose="020B0606030504020204" pitchFamily="34" charset="0"/>
              </a:rPr>
              <a:t>Робот спрятал своё творение среди трёх настоящих цитат. Настало время разоблачений</a:t>
            </a:r>
          </a:p>
        </p:txBody>
      </p:sp>
      <p:sp>
        <p:nvSpPr>
          <p:cNvPr id="13" name="TextBox 12">
            <a:extLst>
              <a:ext uri="{FF2B5EF4-FFF2-40B4-BE49-F238E27FC236}">
                <a16:creationId xmlns:a16="http://schemas.microsoft.com/office/drawing/2014/main" id="{7CD061B0-09FD-768E-695F-A486D0A4A275}"/>
              </a:ext>
            </a:extLst>
          </p:cNvPr>
          <p:cNvSpPr txBox="1"/>
          <p:nvPr/>
        </p:nvSpPr>
        <p:spPr>
          <a:xfrm>
            <a:off x="453044" y="1530710"/>
            <a:ext cx="5642956" cy="1477328"/>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Необходимыми и достаточными условиями возникновения конфликта являются наличие у субъектов противоположно направленных мотивов или суждений, а также состояние противоборства между ними.</a:t>
            </a:r>
            <a:endParaRPr lang="ru-RU"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6303216" y="1530710"/>
            <a:ext cx="5683374" cy="1477328"/>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Следовательно, конфликты в культуре и конфликты культур и цивилизаций — это конфликты разных идентичностей, смыслов себя, как определяет идентичность                        С. Хантингтон.</a:t>
            </a:r>
            <a:endParaRPr lang="ru-RU" dirty="0"/>
          </a:p>
        </p:txBody>
      </p:sp>
      <p:sp>
        <p:nvSpPr>
          <p:cNvPr id="17" name="TextBox 16">
            <a:extLst>
              <a:ext uri="{FF2B5EF4-FFF2-40B4-BE49-F238E27FC236}">
                <a16:creationId xmlns:a16="http://schemas.microsoft.com/office/drawing/2014/main" id="{D776796D-FE3E-D801-E915-00D2DD0DC243}"/>
              </a:ext>
            </a:extLst>
          </p:cNvPr>
          <p:cNvSpPr txBox="1"/>
          <p:nvPr/>
        </p:nvSpPr>
        <p:spPr>
          <a:xfrm>
            <a:off x="453043" y="3988461"/>
            <a:ext cx="5642956" cy="1477328"/>
          </a:xfrm>
          <a:prstGeom prst="rect">
            <a:avLst/>
          </a:prstGeom>
          <a:solidFill>
            <a:srgbClr val="3884FD"/>
          </a:solid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Заблуждение концентрирует непредвиденный конфликт, однако </a:t>
            </a:r>
            <a:r>
              <a:rPr lang="ru-RU" b="0" i="0" dirty="0" err="1">
                <a:solidFill>
                  <a:srgbClr val="000000"/>
                </a:solidFill>
                <a:effectLst/>
                <a:latin typeface="Open Sans" panose="020B0606030504020204" pitchFamily="34" charset="0"/>
              </a:rPr>
              <a:t>Зигварт</a:t>
            </a:r>
            <a:r>
              <a:rPr lang="ru-RU" b="0" i="0" dirty="0">
                <a:solidFill>
                  <a:srgbClr val="000000"/>
                </a:solidFill>
                <a:effectLst/>
                <a:latin typeface="Open Sans" panose="020B0606030504020204" pitchFamily="34" charset="0"/>
              </a:rPr>
              <a:t> считал критерием истинности необходимость и </a:t>
            </a:r>
            <a:r>
              <a:rPr lang="ru-RU" b="0" i="0" dirty="0" err="1">
                <a:solidFill>
                  <a:srgbClr val="000000"/>
                </a:solidFill>
                <a:effectLst/>
                <a:latin typeface="Open Sans" panose="020B0606030504020204" pitchFamily="34" charset="0"/>
              </a:rPr>
              <a:t>общезначимость</a:t>
            </a:r>
            <a:r>
              <a:rPr lang="ru-RU" b="0" i="0" dirty="0">
                <a:solidFill>
                  <a:srgbClr val="000000"/>
                </a:solidFill>
                <a:effectLst/>
                <a:latin typeface="Open Sans" panose="020B0606030504020204" pitchFamily="34" charset="0"/>
              </a:rPr>
              <a:t>, для которых нет никакой опоры в объективном мире.</a:t>
            </a:r>
            <a:endParaRPr lang="ru-RU" dirty="0"/>
          </a:p>
        </p:txBody>
      </p:sp>
      <p:sp>
        <p:nvSpPr>
          <p:cNvPr id="19" name="TextBox 18">
            <a:extLst>
              <a:ext uri="{FF2B5EF4-FFF2-40B4-BE49-F238E27FC236}">
                <a16:creationId xmlns:a16="http://schemas.microsoft.com/office/drawing/2014/main" id="{EF7F0C35-5037-7BA1-FCB1-50687BBAD734}"/>
              </a:ext>
            </a:extLst>
          </p:cNvPr>
          <p:cNvSpPr txBox="1"/>
          <p:nvPr/>
        </p:nvSpPr>
        <p:spPr>
          <a:xfrm>
            <a:off x="6303216" y="3988461"/>
            <a:ext cx="5683374" cy="1754326"/>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Большинство конфликтов можно с известной долей условности отнести либо к внешним, проявляемых в прямом столкновении интересов, ценностей, мнений и оценок взаимодействующих людей или социальных групп, либо к </a:t>
            </a:r>
            <a:r>
              <a:rPr lang="ru-RU" b="0" i="0" dirty="0" err="1">
                <a:solidFill>
                  <a:srgbClr val="000000"/>
                </a:solidFill>
                <a:effectLst/>
                <a:latin typeface="Open Sans" panose="020B0606030504020204" pitchFamily="34" charset="0"/>
              </a:rPr>
              <a:t>интраперсональным</a:t>
            </a:r>
            <a:r>
              <a:rPr lang="ru-RU" b="0" i="0" dirty="0">
                <a:solidFill>
                  <a:srgbClr val="000000"/>
                </a:solidFill>
                <a:effectLst/>
                <a:latin typeface="Open Sans" panose="020B0606030504020204" pitchFamily="34" charset="0"/>
              </a:rPr>
              <a:t> конфликтам.</a:t>
            </a:r>
            <a:endParaRPr lang="ru-RU" dirty="0"/>
          </a:p>
        </p:txBody>
      </p:sp>
    </p:spTree>
    <p:extLst>
      <p:ext uri="{BB962C8B-B14F-4D97-AF65-F5344CB8AC3E}">
        <p14:creationId xmlns:p14="http://schemas.microsoft.com/office/powerpoint/2010/main" val="158375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523220"/>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1" i="0" dirty="0">
                <a:solidFill>
                  <a:schemeClr val="bg1"/>
                </a:solidFill>
                <a:effectLst/>
                <a:latin typeface="Open Sans" panose="020B0606030504020204" pitchFamily="34" charset="0"/>
              </a:rPr>
              <a:t>Дадим шанс людям, и попробуем найти реальную цитату</a:t>
            </a:r>
          </a:p>
        </p:txBody>
      </p:sp>
      <p:sp>
        <p:nvSpPr>
          <p:cNvPr id="13" name="TextBox 12">
            <a:extLst>
              <a:ext uri="{FF2B5EF4-FFF2-40B4-BE49-F238E27FC236}">
                <a16:creationId xmlns:a16="http://schemas.microsoft.com/office/drawing/2014/main" id="{7CD061B0-09FD-768E-695F-A486D0A4A275}"/>
              </a:ext>
            </a:extLst>
          </p:cNvPr>
          <p:cNvSpPr txBox="1"/>
          <p:nvPr/>
        </p:nvSpPr>
        <p:spPr>
          <a:xfrm>
            <a:off x="453044" y="1530710"/>
            <a:ext cx="5642956" cy="1200329"/>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Исчисление предикатов, как принято считать, </a:t>
            </a:r>
            <a:r>
              <a:rPr lang="ru-RU" b="0" i="0" dirty="0" err="1">
                <a:solidFill>
                  <a:srgbClr val="000000"/>
                </a:solidFill>
                <a:effectLst/>
                <a:latin typeface="Open Sans" panose="020B0606030504020204" pitchFamily="34" charset="0"/>
              </a:rPr>
              <a:t>конфронтально</a:t>
            </a:r>
            <a:r>
              <a:rPr lang="ru-RU" b="0" i="0" dirty="0">
                <a:solidFill>
                  <a:srgbClr val="000000"/>
                </a:solidFill>
                <a:effectLst/>
                <a:latin typeface="Open Sans" panose="020B0606030504020204" pitchFamily="34" charset="0"/>
              </a:rPr>
              <a:t> отчуждает материалистический генезис, к тому же этот вопрос касается чего-то слишком общего.</a:t>
            </a:r>
            <a:endParaRPr lang="ru-RU"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6303216" y="1530710"/>
            <a:ext cx="5683374" cy="923330"/>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Согласно мнению известных философов, предсознательное осмысленно дискредитирует когнитивный эгоцентризм</a:t>
            </a:r>
            <a:endParaRPr lang="ru-RU" dirty="0"/>
          </a:p>
        </p:txBody>
      </p:sp>
      <p:sp>
        <p:nvSpPr>
          <p:cNvPr id="17" name="TextBox 16">
            <a:extLst>
              <a:ext uri="{FF2B5EF4-FFF2-40B4-BE49-F238E27FC236}">
                <a16:creationId xmlns:a16="http://schemas.microsoft.com/office/drawing/2014/main" id="{D776796D-FE3E-D801-E915-00D2DD0DC243}"/>
              </a:ext>
            </a:extLst>
          </p:cNvPr>
          <p:cNvSpPr txBox="1"/>
          <p:nvPr/>
        </p:nvSpPr>
        <p:spPr>
          <a:xfrm>
            <a:off x="453043" y="3988461"/>
            <a:ext cx="5642956" cy="1754326"/>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Субъект, как принято считать, осмысленно раскладывает на элементы когнитивный принцип восприятия в силу которого смешивает субъективное и объективное, переносит свои внутренние побуждения на реальные связи вещей</a:t>
            </a:r>
            <a:endParaRPr lang="ru-RU" dirty="0"/>
          </a:p>
        </p:txBody>
      </p:sp>
      <p:sp>
        <p:nvSpPr>
          <p:cNvPr id="19" name="TextBox 18">
            <a:extLst>
              <a:ext uri="{FF2B5EF4-FFF2-40B4-BE49-F238E27FC236}">
                <a16:creationId xmlns:a16="http://schemas.microsoft.com/office/drawing/2014/main" id="{EF7F0C35-5037-7BA1-FCB1-50687BBAD734}"/>
              </a:ext>
            </a:extLst>
          </p:cNvPr>
          <p:cNvSpPr txBox="1"/>
          <p:nvPr/>
        </p:nvSpPr>
        <p:spPr>
          <a:xfrm>
            <a:off x="6303216" y="3988461"/>
            <a:ext cx="5683374" cy="1200329"/>
          </a:xfrm>
          <a:prstGeom prst="rect">
            <a:avLst/>
          </a:prstGeom>
          <a:noFill/>
          <a:ln w="28575">
            <a:solidFill>
              <a:srgbClr val="3884FD"/>
            </a:solidFill>
          </a:ln>
        </p:spPr>
        <p:txBody>
          <a:bodyPr wrap="square">
            <a:spAutoFit/>
          </a:bodyPr>
          <a:lstStyle/>
          <a:p>
            <a:pPr algn="just"/>
            <a:r>
              <a:rPr lang="ru-RU" b="0" i="0" dirty="0">
                <a:effectLst/>
                <a:latin typeface="Open Sans" panose="020B0606030504020204" pitchFamily="34" charset="0"/>
              </a:rPr>
              <a:t>Студент — это зомби? Даже во время сдачи экзамена сознание не всегда необходимо — нужна лишь подходящая схема адекватно отвечающих реакций на стимулы.</a:t>
            </a:r>
            <a:endParaRPr lang="ru-RU" dirty="0"/>
          </a:p>
        </p:txBody>
      </p:sp>
    </p:spTree>
    <p:extLst>
      <p:ext uri="{BB962C8B-B14F-4D97-AF65-F5344CB8AC3E}">
        <p14:creationId xmlns:p14="http://schemas.microsoft.com/office/powerpoint/2010/main" val="70792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523220"/>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1" i="0" dirty="0">
                <a:solidFill>
                  <a:schemeClr val="bg1"/>
                </a:solidFill>
                <a:effectLst/>
                <a:latin typeface="Open Sans" panose="020B0606030504020204" pitchFamily="34" charset="0"/>
              </a:rPr>
              <a:t>Дадим шанс людям, и попробуем найти реальную цитату</a:t>
            </a:r>
          </a:p>
        </p:txBody>
      </p:sp>
      <p:sp>
        <p:nvSpPr>
          <p:cNvPr id="13" name="TextBox 12">
            <a:extLst>
              <a:ext uri="{FF2B5EF4-FFF2-40B4-BE49-F238E27FC236}">
                <a16:creationId xmlns:a16="http://schemas.microsoft.com/office/drawing/2014/main" id="{7CD061B0-09FD-768E-695F-A486D0A4A275}"/>
              </a:ext>
            </a:extLst>
          </p:cNvPr>
          <p:cNvSpPr txBox="1"/>
          <p:nvPr/>
        </p:nvSpPr>
        <p:spPr>
          <a:xfrm>
            <a:off x="453044" y="1530710"/>
            <a:ext cx="5642956" cy="1200329"/>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Исчисление предикатов, как принято считать, </a:t>
            </a:r>
            <a:r>
              <a:rPr lang="ru-RU" b="0" i="0" dirty="0" err="1">
                <a:solidFill>
                  <a:srgbClr val="000000"/>
                </a:solidFill>
                <a:effectLst/>
                <a:latin typeface="Open Sans" panose="020B0606030504020204" pitchFamily="34" charset="0"/>
              </a:rPr>
              <a:t>конфронтально</a:t>
            </a:r>
            <a:r>
              <a:rPr lang="ru-RU" b="0" i="0" dirty="0">
                <a:solidFill>
                  <a:srgbClr val="000000"/>
                </a:solidFill>
                <a:effectLst/>
                <a:latin typeface="Open Sans" panose="020B0606030504020204" pitchFamily="34" charset="0"/>
              </a:rPr>
              <a:t> отчуждает материалистический генезис, к тому же этот вопрос касается чего-то слишком общего.</a:t>
            </a:r>
            <a:endParaRPr lang="ru-RU"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6303216" y="1530710"/>
            <a:ext cx="5683374" cy="923330"/>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Согласно мнению известных философов, предсознательное осмысленно дискредитирует когнитивный эгоцентризм</a:t>
            </a:r>
            <a:endParaRPr lang="ru-RU" dirty="0"/>
          </a:p>
        </p:txBody>
      </p:sp>
      <p:sp>
        <p:nvSpPr>
          <p:cNvPr id="17" name="TextBox 16">
            <a:extLst>
              <a:ext uri="{FF2B5EF4-FFF2-40B4-BE49-F238E27FC236}">
                <a16:creationId xmlns:a16="http://schemas.microsoft.com/office/drawing/2014/main" id="{D776796D-FE3E-D801-E915-00D2DD0DC243}"/>
              </a:ext>
            </a:extLst>
          </p:cNvPr>
          <p:cNvSpPr txBox="1"/>
          <p:nvPr/>
        </p:nvSpPr>
        <p:spPr>
          <a:xfrm>
            <a:off x="453043" y="3988461"/>
            <a:ext cx="5642956" cy="1754326"/>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Субъект, как принято считать, осмысленно раскладывает на элементы когнитивный принцип восприятия в силу которого смешивает субъективное и объективное, переносит свои внутренние побуждения на реальные связи вещей</a:t>
            </a:r>
            <a:endParaRPr lang="ru-RU" dirty="0"/>
          </a:p>
        </p:txBody>
      </p:sp>
      <p:sp>
        <p:nvSpPr>
          <p:cNvPr id="19" name="TextBox 18">
            <a:extLst>
              <a:ext uri="{FF2B5EF4-FFF2-40B4-BE49-F238E27FC236}">
                <a16:creationId xmlns:a16="http://schemas.microsoft.com/office/drawing/2014/main" id="{EF7F0C35-5037-7BA1-FCB1-50687BBAD734}"/>
              </a:ext>
            </a:extLst>
          </p:cNvPr>
          <p:cNvSpPr txBox="1"/>
          <p:nvPr/>
        </p:nvSpPr>
        <p:spPr>
          <a:xfrm>
            <a:off x="6303216" y="3988461"/>
            <a:ext cx="5683374" cy="1200329"/>
          </a:xfrm>
          <a:prstGeom prst="rect">
            <a:avLst/>
          </a:prstGeom>
          <a:solidFill>
            <a:srgbClr val="3884FD"/>
          </a:solidFill>
          <a:ln w="28575">
            <a:solidFill>
              <a:srgbClr val="3884FD"/>
            </a:solidFill>
          </a:ln>
        </p:spPr>
        <p:txBody>
          <a:bodyPr wrap="square">
            <a:spAutoFit/>
          </a:bodyPr>
          <a:lstStyle/>
          <a:p>
            <a:pPr algn="just"/>
            <a:r>
              <a:rPr lang="ru-RU" b="0" i="0" dirty="0">
                <a:effectLst/>
                <a:latin typeface="Open Sans" panose="020B0606030504020204" pitchFamily="34" charset="0"/>
              </a:rPr>
              <a:t>Студент — это зомби? Даже во время сдачи экзамена сознание не всегда необходимо — нужна лишь подходящая схема адекватно отвечающих реакций на стимулы.</a:t>
            </a:r>
            <a:endParaRPr lang="ru-RU" dirty="0"/>
          </a:p>
        </p:txBody>
      </p:sp>
    </p:spTree>
    <p:extLst>
      <p:ext uri="{BB962C8B-B14F-4D97-AF65-F5344CB8AC3E}">
        <p14:creationId xmlns:p14="http://schemas.microsoft.com/office/powerpoint/2010/main" val="1477877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954107"/>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1" i="0" dirty="0">
                <a:solidFill>
                  <a:schemeClr val="bg1"/>
                </a:solidFill>
                <a:effectLst/>
                <a:latin typeface="Open Sans" panose="020B0606030504020204" pitchFamily="34" charset="0"/>
              </a:rPr>
              <a:t>Нейросети почти захватили мир, но люди не сдаются. Найди цитату настоящего учёного</a:t>
            </a:r>
          </a:p>
        </p:txBody>
      </p:sp>
      <p:sp>
        <p:nvSpPr>
          <p:cNvPr id="13" name="TextBox 12">
            <a:extLst>
              <a:ext uri="{FF2B5EF4-FFF2-40B4-BE49-F238E27FC236}">
                <a16:creationId xmlns:a16="http://schemas.microsoft.com/office/drawing/2014/main" id="{7CD061B0-09FD-768E-695F-A486D0A4A275}"/>
              </a:ext>
            </a:extLst>
          </p:cNvPr>
          <p:cNvSpPr txBox="1"/>
          <p:nvPr/>
        </p:nvSpPr>
        <p:spPr>
          <a:xfrm>
            <a:off x="453044" y="1530710"/>
            <a:ext cx="5642956" cy="923330"/>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Показательный пример — душа выбирает самодостаточный онтологический статус искусства</a:t>
            </a:r>
            <a:endParaRPr lang="ru-RU"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6303216" y="1530710"/>
            <a:ext cx="5683374" cy="646331"/>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err="1">
                <a:solidFill>
                  <a:srgbClr val="000000"/>
                </a:solidFill>
                <a:effectLst/>
                <a:latin typeface="Open Sans" panose="020B0606030504020204" pitchFamily="34" charset="0"/>
              </a:rPr>
              <a:t>Л.С.Выготский</a:t>
            </a:r>
            <a:r>
              <a:rPr lang="ru-RU" b="0" i="0" dirty="0">
                <a:solidFill>
                  <a:srgbClr val="000000"/>
                </a:solidFill>
                <a:effectLst/>
                <a:latin typeface="Open Sans" panose="020B0606030504020204" pitchFamily="34" charset="0"/>
              </a:rPr>
              <a:t> понимал тот факт, что ударная волна зеркально продолжает атом</a:t>
            </a:r>
            <a:endParaRPr lang="ru-RU" dirty="0"/>
          </a:p>
        </p:txBody>
      </p:sp>
      <p:sp>
        <p:nvSpPr>
          <p:cNvPr id="17" name="TextBox 16">
            <a:extLst>
              <a:ext uri="{FF2B5EF4-FFF2-40B4-BE49-F238E27FC236}">
                <a16:creationId xmlns:a16="http://schemas.microsoft.com/office/drawing/2014/main" id="{D776796D-FE3E-D801-E915-00D2DD0DC243}"/>
              </a:ext>
            </a:extLst>
          </p:cNvPr>
          <p:cNvSpPr txBox="1"/>
          <p:nvPr/>
        </p:nvSpPr>
        <p:spPr>
          <a:xfrm>
            <a:off x="453043" y="3988461"/>
            <a:ext cx="5642956" cy="923330"/>
          </a:xfrm>
          <a:prstGeom prst="rect">
            <a:avLst/>
          </a:prstGeom>
          <a:noFill/>
          <a:ln w="28575">
            <a:solidFill>
              <a:srgbClr val="3884FD"/>
            </a:solidFill>
          </a:ln>
        </p:spPr>
        <p:txBody>
          <a:bodyPr wrap="square">
            <a:spAutoFit/>
          </a:bodyPr>
          <a:lstStyle/>
          <a:p>
            <a:pPr algn="just"/>
            <a:r>
              <a:rPr lang="ru-RU" b="0" i="0" dirty="0">
                <a:effectLst/>
                <a:latin typeface="Open Sans" panose="020B0606030504020204" pitchFamily="34" charset="0"/>
              </a:rPr>
              <a:t>Временная форма внутренней жизни развертываются из избытка временного видения Другого</a:t>
            </a:r>
            <a:endParaRPr lang="ru-RU" dirty="0"/>
          </a:p>
        </p:txBody>
      </p:sp>
      <p:sp>
        <p:nvSpPr>
          <p:cNvPr id="19" name="TextBox 18">
            <a:extLst>
              <a:ext uri="{FF2B5EF4-FFF2-40B4-BE49-F238E27FC236}">
                <a16:creationId xmlns:a16="http://schemas.microsoft.com/office/drawing/2014/main" id="{EF7F0C35-5037-7BA1-FCB1-50687BBAD734}"/>
              </a:ext>
            </a:extLst>
          </p:cNvPr>
          <p:cNvSpPr txBox="1"/>
          <p:nvPr/>
        </p:nvSpPr>
        <p:spPr>
          <a:xfrm>
            <a:off x="6303216" y="3988461"/>
            <a:ext cx="5683374" cy="646331"/>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Реальная власть критично растягивает общекультурный цикл</a:t>
            </a:r>
            <a:endParaRPr lang="ru-RU" dirty="0"/>
          </a:p>
        </p:txBody>
      </p:sp>
    </p:spTree>
    <p:extLst>
      <p:ext uri="{BB962C8B-B14F-4D97-AF65-F5344CB8AC3E}">
        <p14:creationId xmlns:p14="http://schemas.microsoft.com/office/powerpoint/2010/main" val="2865413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954107"/>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1" i="0" dirty="0">
                <a:solidFill>
                  <a:schemeClr val="bg1"/>
                </a:solidFill>
                <a:effectLst/>
                <a:latin typeface="Open Sans" panose="020B0606030504020204" pitchFamily="34" charset="0"/>
              </a:rPr>
              <a:t>Нейросети почти захватили мир, но люди не сдаются. Найди цитату настоящего учёного</a:t>
            </a:r>
          </a:p>
        </p:txBody>
      </p:sp>
      <p:sp>
        <p:nvSpPr>
          <p:cNvPr id="13" name="TextBox 12">
            <a:extLst>
              <a:ext uri="{FF2B5EF4-FFF2-40B4-BE49-F238E27FC236}">
                <a16:creationId xmlns:a16="http://schemas.microsoft.com/office/drawing/2014/main" id="{7CD061B0-09FD-768E-695F-A486D0A4A275}"/>
              </a:ext>
            </a:extLst>
          </p:cNvPr>
          <p:cNvSpPr txBox="1"/>
          <p:nvPr/>
        </p:nvSpPr>
        <p:spPr>
          <a:xfrm>
            <a:off x="453044" y="1530710"/>
            <a:ext cx="5642956" cy="923330"/>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a:solidFill>
                  <a:srgbClr val="000000"/>
                </a:solidFill>
                <a:effectLst/>
                <a:latin typeface="Open Sans" panose="020B0606030504020204" pitchFamily="34" charset="0"/>
              </a:rPr>
              <a:t>Показательный пример — душа выбирает самодостаточный онтологический статус искусства</a:t>
            </a:r>
            <a:endParaRPr lang="ru-RU"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6303216" y="1530710"/>
            <a:ext cx="5683374" cy="646331"/>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b="0" i="0" dirty="0" err="1">
                <a:solidFill>
                  <a:srgbClr val="000000"/>
                </a:solidFill>
                <a:effectLst/>
                <a:latin typeface="Open Sans" panose="020B0606030504020204" pitchFamily="34" charset="0"/>
              </a:rPr>
              <a:t>Л.С.Выготский</a:t>
            </a:r>
            <a:r>
              <a:rPr lang="ru-RU" b="0" i="0" dirty="0">
                <a:solidFill>
                  <a:srgbClr val="000000"/>
                </a:solidFill>
                <a:effectLst/>
                <a:latin typeface="Open Sans" panose="020B0606030504020204" pitchFamily="34" charset="0"/>
              </a:rPr>
              <a:t> понимал тот факт, что ударная волна зеркально продолжает атом</a:t>
            </a:r>
            <a:endParaRPr lang="ru-RU" dirty="0"/>
          </a:p>
        </p:txBody>
      </p:sp>
      <p:sp>
        <p:nvSpPr>
          <p:cNvPr id="17" name="TextBox 16">
            <a:extLst>
              <a:ext uri="{FF2B5EF4-FFF2-40B4-BE49-F238E27FC236}">
                <a16:creationId xmlns:a16="http://schemas.microsoft.com/office/drawing/2014/main" id="{D776796D-FE3E-D801-E915-00D2DD0DC243}"/>
              </a:ext>
            </a:extLst>
          </p:cNvPr>
          <p:cNvSpPr txBox="1"/>
          <p:nvPr/>
        </p:nvSpPr>
        <p:spPr>
          <a:xfrm>
            <a:off x="453043" y="3988461"/>
            <a:ext cx="5642956" cy="923330"/>
          </a:xfrm>
          <a:prstGeom prst="rect">
            <a:avLst/>
          </a:prstGeom>
          <a:solidFill>
            <a:srgbClr val="3884FD"/>
          </a:solidFill>
          <a:ln w="28575">
            <a:solidFill>
              <a:srgbClr val="3884FD"/>
            </a:solidFill>
          </a:ln>
        </p:spPr>
        <p:txBody>
          <a:bodyPr wrap="square">
            <a:spAutoFit/>
          </a:bodyPr>
          <a:lstStyle/>
          <a:p>
            <a:pPr algn="just"/>
            <a:r>
              <a:rPr lang="ru-RU" b="0" i="0" dirty="0">
                <a:effectLst/>
                <a:latin typeface="Open Sans" panose="020B0606030504020204" pitchFamily="34" charset="0"/>
              </a:rPr>
              <a:t>Временная форма внутренней жизни развертываются из избытка временного видения Другого</a:t>
            </a:r>
            <a:endParaRPr lang="ru-RU" dirty="0"/>
          </a:p>
        </p:txBody>
      </p:sp>
      <p:sp>
        <p:nvSpPr>
          <p:cNvPr id="19" name="TextBox 18">
            <a:extLst>
              <a:ext uri="{FF2B5EF4-FFF2-40B4-BE49-F238E27FC236}">
                <a16:creationId xmlns:a16="http://schemas.microsoft.com/office/drawing/2014/main" id="{EF7F0C35-5037-7BA1-FCB1-50687BBAD734}"/>
              </a:ext>
            </a:extLst>
          </p:cNvPr>
          <p:cNvSpPr txBox="1"/>
          <p:nvPr/>
        </p:nvSpPr>
        <p:spPr>
          <a:xfrm>
            <a:off x="6303216" y="3988461"/>
            <a:ext cx="5683374" cy="646331"/>
          </a:xfrm>
          <a:prstGeom prst="rect">
            <a:avLst/>
          </a:prstGeom>
          <a:noFill/>
          <a:ln w="28575">
            <a:solidFill>
              <a:srgbClr val="3884FD"/>
            </a:solidFill>
          </a:ln>
        </p:spPr>
        <p:txBody>
          <a:bodyPr wrap="square">
            <a:spAutoFit/>
          </a:bodyPr>
          <a:lstStyle/>
          <a:p>
            <a:pPr algn="just"/>
            <a:r>
              <a:rPr lang="ru-RU" b="0" i="0" dirty="0">
                <a:solidFill>
                  <a:srgbClr val="000000"/>
                </a:solidFill>
                <a:effectLst/>
                <a:latin typeface="Open Sans" panose="020B0606030504020204" pitchFamily="34" charset="0"/>
              </a:rPr>
              <a:t>Реальная власть критично растягивает общекультурный цикл</a:t>
            </a:r>
            <a:endParaRPr lang="ru-RU" dirty="0"/>
          </a:p>
        </p:txBody>
      </p:sp>
    </p:spTree>
    <p:extLst>
      <p:ext uri="{BB962C8B-B14F-4D97-AF65-F5344CB8AC3E}">
        <p14:creationId xmlns:p14="http://schemas.microsoft.com/office/powerpoint/2010/main" val="91817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E239051A-D34F-4BEC-8FB8-3E66428FCCA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26276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E3597E9-6359-D0C1-117C-F556173CC1A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4595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E90E073-1CD7-4118-8048-9A901DE50C0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74912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1CD5E53-3DD9-C79B-D430-F0E81C588DD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7241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1815882"/>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0" i="1" dirty="0">
                <a:solidFill>
                  <a:schemeClr val="bg1"/>
                </a:solidFill>
                <a:effectLst/>
                <a:latin typeface="Open Sans" panose="020B0606030504020204" pitchFamily="34" charset="0"/>
              </a:rPr>
              <a:t>«В России слабо развита сфера малого и среднего предпринимательства, по сравнению с ситуацией в странах Евросоюза»</a:t>
            </a:r>
            <a:endParaRPr lang="ru-RU" sz="2800" b="0" i="0" dirty="0">
              <a:solidFill>
                <a:schemeClr val="bg1"/>
              </a:solidFill>
              <a:effectLst/>
              <a:latin typeface="Open Sans" panose="020B0606030504020204" pitchFamily="34" charset="0"/>
            </a:endParaRPr>
          </a:p>
          <a:p>
            <a:pPr algn="ctr"/>
            <a:r>
              <a:rPr lang="ru-RU" sz="2800" b="1" i="0" dirty="0">
                <a:solidFill>
                  <a:schemeClr val="bg1"/>
                </a:solidFill>
                <a:effectLst/>
                <a:latin typeface="Open Sans" panose="020B0606030504020204" pitchFamily="34" charset="0"/>
              </a:rPr>
              <a:t>Перед тобой тезис. Попробуй подобрать аргумент.</a:t>
            </a:r>
          </a:p>
        </p:txBody>
      </p:sp>
      <p:sp>
        <p:nvSpPr>
          <p:cNvPr id="13" name="TextBox 12">
            <a:extLst>
              <a:ext uri="{FF2B5EF4-FFF2-40B4-BE49-F238E27FC236}">
                <a16:creationId xmlns:a16="http://schemas.microsoft.com/office/drawing/2014/main" id="{7CD061B0-09FD-768E-695F-A486D0A4A275}"/>
              </a:ext>
            </a:extLst>
          </p:cNvPr>
          <p:cNvSpPr txBox="1"/>
          <p:nvPr/>
        </p:nvSpPr>
        <p:spPr>
          <a:xfrm>
            <a:off x="576860" y="2690336"/>
            <a:ext cx="11409730" cy="1246495"/>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500" b="0" i="0" dirty="0">
                <a:solidFill>
                  <a:srgbClr val="000000"/>
                </a:solidFill>
                <a:effectLst/>
                <a:latin typeface="Open Sans" panose="020B0606030504020204" pitchFamily="34" charset="0"/>
              </a:rPr>
              <a:t>Общая занятость в экономике России в марте 2018 года, по оценкам Росстата, составила 72,3 млн человек, из которых почти 16 млн — в секторе МСП (22%).</a:t>
            </a:r>
            <a:endParaRPr lang="ru-RU" sz="2500"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576860" y="4717201"/>
            <a:ext cx="11409730" cy="1246495"/>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500" b="0" i="0" dirty="0">
                <a:solidFill>
                  <a:srgbClr val="000000"/>
                </a:solidFill>
                <a:effectLst/>
                <a:latin typeface="Open Sans" panose="020B0606030504020204" pitchFamily="34" charset="0"/>
              </a:rPr>
              <a:t>По данным Евростата, Росстата и ФНС РФ, доля МСП в структуре занятости населения составляет 22%, тогда как среднеевропейский показатель достигает значения в 67%.</a:t>
            </a:r>
            <a:endParaRPr lang="ru-RU" sz="2500" dirty="0"/>
          </a:p>
        </p:txBody>
      </p:sp>
    </p:spTree>
    <p:extLst>
      <p:ext uri="{BB962C8B-B14F-4D97-AF65-F5344CB8AC3E}">
        <p14:creationId xmlns:p14="http://schemas.microsoft.com/office/powerpoint/2010/main" val="2500590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1815882"/>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0" i="1" dirty="0">
                <a:solidFill>
                  <a:schemeClr val="bg1"/>
                </a:solidFill>
                <a:effectLst/>
                <a:latin typeface="Open Sans" panose="020B0606030504020204" pitchFamily="34" charset="0"/>
              </a:rPr>
              <a:t>«В России слабо развита сфера малого и среднего предпринимательства, по сравнению с ситуацией в странах Евросоюза»</a:t>
            </a:r>
            <a:endParaRPr lang="ru-RU" sz="2800" b="0" i="0" dirty="0">
              <a:solidFill>
                <a:schemeClr val="bg1"/>
              </a:solidFill>
              <a:effectLst/>
              <a:latin typeface="Open Sans" panose="020B0606030504020204" pitchFamily="34" charset="0"/>
            </a:endParaRPr>
          </a:p>
          <a:p>
            <a:pPr algn="ctr"/>
            <a:r>
              <a:rPr lang="ru-RU" sz="2800" b="1" i="0" dirty="0">
                <a:solidFill>
                  <a:schemeClr val="bg1"/>
                </a:solidFill>
                <a:effectLst/>
                <a:latin typeface="Open Sans" panose="020B0606030504020204" pitchFamily="34" charset="0"/>
              </a:rPr>
              <a:t>Перед тобой тезис. Попробуй подобрать аргумент.</a:t>
            </a:r>
          </a:p>
        </p:txBody>
      </p:sp>
      <p:sp>
        <p:nvSpPr>
          <p:cNvPr id="13" name="TextBox 12">
            <a:extLst>
              <a:ext uri="{FF2B5EF4-FFF2-40B4-BE49-F238E27FC236}">
                <a16:creationId xmlns:a16="http://schemas.microsoft.com/office/drawing/2014/main" id="{7CD061B0-09FD-768E-695F-A486D0A4A275}"/>
              </a:ext>
            </a:extLst>
          </p:cNvPr>
          <p:cNvSpPr txBox="1"/>
          <p:nvPr/>
        </p:nvSpPr>
        <p:spPr>
          <a:xfrm>
            <a:off x="576860" y="2690336"/>
            <a:ext cx="11409730" cy="1246495"/>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500" b="0" i="0" dirty="0">
                <a:solidFill>
                  <a:srgbClr val="000000"/>
                </a:solidFill>
                <a:effectLst/>
                <a:latin typeface="Open Sans" panose="020B0606030504020204" pitchFamily="34" charset="0"/>
              </a:rPr>
              <a:t>Общая занятость в экономике России в марте 2018 года, по оценкам Росстата, составила 72,3 млн человек, из которых почти 16 млн — в секторе МСП (22%).</a:t>
            </a:r>
            <a:endParaRPr lang="ru-RU" sz="2500"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576860" y="4717201"/>
            <a:ext cx="11409730" cy="1246495"/>
          </a:xfrm>
          <a:prstGeom prst="rect">
            <a:avLst/>
          </a:prstGeom>
          <a:solidFill>
            <a:srgbClr val="3884FD"/>
          </a:solid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500" b="0" i="0" dirty="0">
                <a:solidFill>
                  <a:srgbClr val="000000"/>
                </a:solidFill>
                <a:effectLst/>
                <a:latin typeface="Open Sans" panose="020B0606030504020204" pitchFamily="34" charset="0"/>
              </a:rPr>
              <a:t>По данным Евростата, Росстата и ФНС РФ, доля МСП в структуре занятости населения составляет 22%, тогда как среднеевропейский показатель достигает значения в 67%.</a:t>
            </a:r>
            <a:endParaRPr lang="ru-RU" sz="2500" dirty="0"/>
          </a:p>
        </p:txBody>
      </p:sp>
    </p:spTree>
    <p:extLst>
      <p:ext uri="{BB962C8B-B14F-4D97-AF65-F5344CB8AC3E}">
        <p14:creationId xmlns:p14="http://schemas.microsoft.com/office/powerpoint/2010/main" val="3553104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1815882"/>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0" i="1" dirty="0">
                <a:solidFill>
                  <a:schemeClr val="bg1"/>
                </a:solidFill>
                <a:effectLst/>
                <a:latin typeface="Open Sans" panose="020B0606030504020204" pitchFamily="34" charset="0"/>
              </a:rPr>
              <a:t>«Проблема сохранения здоровья студентов становится все более актуальной в современных условиях социально-экономического развития России»</a:t>
            </a:r>
            <a:endParaRPr lang="ru-RU" sz="2800" b="0" i="0" dirty="0">
              <a:solidFill>
                <a:schemeClr val="bg1"/>
              </a:solidFill>
              <a:effectLst/>
              <a:latin typeface="Open Sans" panose="020B0606030504020204" pitchFamily="34" charset="0"/>
            </a:endParaRPr>
          </a:p>
          <a:p>
            <a:pPr algn="ctr"/>
            <a:r>
              <a:rPr lang="ru-RU" sz="2800" b="1" i="0" dirty="0">
                <a:solidFill>
                  <a:schemeClr val="bg1"/>
                </a:solidFill>
                <a:effectLst/>
                <a:latin typeface="Open Sans" panose="020B0606030504020204" pitchFamily="34" charset="0"/>
              </a:rPr>
              <a:t>Ещё один тезис. Какой аргумент лучше?</a:t>
            </a:r>
          </a:p>
        </p:txBody>
      </p:sp>
      <p:sp>
        <p:nvSpPr>
          <p:cNvPr id="13" name="TextBox 12">
            <a:extLst>
              <a:ext uri="{FF2B5EF4-FFF2-40B4-BE49-F238E27FC236}">
                <a16:creationId xmlns:a16="http://schemas.microsoft.com/office/drawing/2014/main" id="{7CD061B0-09FD-768E-695F-A486D0A4A275}"/>
              </a:ext>
            </a:extLst>
          </p:cNvPr>
          <p:cNvSpPr txBox="1"/>
          <p:nvPr/>
        </p:nvSpPr>
        <p:spPr>
          <a:xfrm>
            <a:off x="576860" y="2690336"/>
            <a:ext cx="11409730" cy="1384995"/>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800" b="0" i="0" dirty="0">
                <a:solidFill>
                  <a:srgbClr val="000000"/>
                </a:solidFill>
                <a:effectLst/>
                <a:latin typeface="Open Sans" panose="020B0606030504020204" pitchFamily="34" charset="0"/>
              </a:rPr>
              <a:t>По данным Министерства здравоохранения, в настоящий момент абсолютно здоровыми можно назвать только 10 процентов выпускников школ.</a:t>
            </a:r>
            <a:endParaRPr lang="ru-RU" sz="2500"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576860" y="4624868"/>
            <a:ext cx="11409730" cy="1815882"/>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800" b="0" i="0" dirty="0">
                <a:solidFill>
                  <a:schemeClr val="tx1"/>
                </a:solidFill>
                <a:effectLst/>
                <a:latin typeface="Open Sans" panose="020B0606030504020204" pitchFamily="34" charset="0"/>
              </a:rPr>
              <a:t>Заболеваемость среди учащейся молодежи за последние 15-20 лет (по данным медицинских осмотров) возросла на 10%, количество здоровых студентов уменьшилось, а студентов, имеющих 2-5 заболеваний, наоборот, увеличилось.</a:t>
            </a:r>
            <a:endParaRPr lang="ru-RU" sz="2500" dirty="0">
              <a:solidFill>
                <a:schemeClr val="tx1"/>
              </a:solidFill>
            </a:endParaRPr>
          </a:p>
        </p:txBody>
      </p:sp>
    </p:spTree>
    <p:extLst>
      <p:ext uri="{BB962C8B-B14F-4D97-AF65-F5344CB8AC3E}">
        <p14:creationId xmlns:p14="http://schemas.microsoft.com/office/powerpoint/2010/main" val="15544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E18C583-7881-B1DC-0B3E-0B97EFD32EEE}"/>
              </a:ext>
            </a:extLst>
          </p:cNvPr>
          <p:cNvSpPr txBox="1"/>
          <p:nvPr/>
        </p:nvSpPr>
        <p:spPr>
          <a:xfrm>
            <a:off x="453043" y="324917"/>
            <a:ext cx="11533547" cy="1815882"/>
          </a:xfrm>
          <a:prstGeom prst="rect">
            <a:avLst/>
          </a:prstGeom>
          <a:solidFill>
            <a:srgbClr val="3884FD"/>
          </a:solidFill>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2800" b="0" i="1" dirty="0">
                <a:solidFill>
                  <a:schemeClr val="bg1"/>
                </a:solidFill>
                <a:effectLst/>
                <a:latin typeface="Open Sans" panose="020B0606030504020204" pitchFamily="34" charset="0"/>
              </a:rPr>
              <a:t>«Проблема сохранения здоровья студентов становится все более актуальной в современных условиях социально-экономического развития России»</a:t>
            </a:r>
            <a:endParaRPr lang="ru-RU" sz="2800" b="0" i="0" dirty="0">
              <a:solidFill>
                <a:schemeClr val="bg1"/>
              </a:solidFill>
              <a:effectLst/>
              <a:latin typeface="Open Sans" panose="020B0606030504020204" pitchFamily="34" charset="0"/>
            </a:endParaRPr>
          </a:p>
          <a:p>
            <a:pPr algn="ctr"/>
            <a:r>
              <a:rPr lang="ru-RU" sz="2800" b="1" i="0" dirty="0">
                <a:solidFill>
                  <a:schemeClr val="bg1"/>
                </a:solidFill>
                <a:effectLst/>
                <a:latin typeface="Open Sans" panose="020B0606030504020204" pitchFamily="34" charset="0"/>
              </a:rPr>
              <a:t>Ещё один тезис. Какой аргумент лучше?</a:t>
            </a:r>
          </a:p>
        </p:txBody>
      </p:sp>
      <p:sp>
        <p:nvSpPr>
          <p:cNvPr id="13" name="TextBox 12">
            <a:extLst>
              <a:ext uri="{FF2B5EF4-FFF2-40B4-BE49-F238E27FC236}">
                <a16:creationId xmlns:a16="http://schemas.microsoft.com/office/drawing/2014/main" id="{7CD061B0-09FD-768E-695F-A486D0A4A275}"/>
              </a:ext>
            </a:extLst>
          </p:cNvPr>
          <p:cNvSpPr txBox="1"/>
          <p:nvPr/>
        </p:nvSpPr>
        <p:spPr>
          <a:xfrm>
            <a:off x="576860" y="2690336"/>
            <a:ext cx="11409730" cy="1384995"/>
          </a:xfrm>
          <a:prstGeom prst="rect">
            <a:avLst/>
          </a:prstGeom>
          <a:no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800" b="0" i="0" dirty="0">
                <a:solidFill>
                  <a:srgbClr val="000000"/>
                </a:solidFill>
                <a:effectLst/>
                <a:latin typeface="Open Sans" panose="020B0606030504020204" pitchFamily="34" charset="0"/>
              </a:rPr>
              <a:t>По данным Министерства здравоохранения, в настоящий момент абсолютно здоровыми можно назвать только 10 процентов выпускников школ.</a:t>
            </a:r>
            <a:endParaRPr lang="ru-RU" sz="2500" dirty="0"/>
          </a:p>
        </p:txBody>
      </p:sp>
      <p:sp>
        <p:nvSpPr>
          <p:cNvPr id="15" name="TextBox 14">
            <a:extLst>
              <a:ext uri="{FF2B5EF4-FFF2-40B4-BE49-F238E27FC236}">
                <a16:creationId xmlns:a16="http://schemas.microsoft.com/office/drawing/2014/main" id="{41245921-66DE-EAD9-2CA3-BF3502D902D0}"/>
              </a:ext>
            </a:extLst>
          </p:cNvPr>
          <p:cNvSpPr txBox="1"/>
          <p:nvPr/>
        </p:nvSpPr>
        <p:spPr>
          <a:xfrm>
            <a:off x="576860" y="4624868"/>
            <a:ext cx="11409730" cy="1815882"/>
          </a:xfrm>
          <a:prstGeom prst="rect">
            <a:avLst/>
          </a:prstGeom>
          <a:solidFill>
            <a:srgbClr val="3884FD"/>
          </a:solidFill>
          <a:ln w="28575" cap="flat" cmpd="sng" algn="ctr">
            <a:solidFill>
              <a:srgbClr val="3884F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pPr algn="just"/>
            <a:r>
              <a:rPr lang="ru-RU" sz="2800" b="0" i="0" dirty="0">
                <a:solidFill>
                  <a:schemeClr val="tx1"/>
                </a:solidFill>
                <a:effectLst/>
                <a:latin typeface="Open Sans" panose="020B0606030504020204" pitchFamily="34" charset="0"/>
              </a:rPr>
              <a:t>Заболеваемость среди учащейся молодежи за последние 15-20 лет (по данным медицинских осмотров) возросла на 10%, количество здоровых студентов уменьшилось, а студентов, имеющих 2-5 заболеваний, наоборот, увеличилось.</a:t>
            </a:r>
            <a:endParaRPr lang="ru-RU" sz="2500" dirty="0">
              <a:solidFill>
                <a:schemeClr val="tx1"/>
              </a:solidFill>
            </a:endParaRPr>
          </a:p>
        </p:txBody>
      </p:sp>
    </p:spTree>
    <p:extLst>
      <p:ext uri="{BB962C8B-B14F-4D97-AF65-F5344CB8AC3E}">
        <p14:creationId xmlns:p14="http://schemas.microsoft.com/office/powerpoint/2010/main" val="1069567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0428C65-8DCE-FEF4-D882-B1C799010E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21351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E910E5C-2705-C042-7410-19BE9AB4CC9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8561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4A8AE8C-3FA8-4ED0-C280-5A391196CFD2}"/>
              </a:ext>
            </a:extLst>
          </p:cNvPr>
          <p:cNvPicPr>
            <a:picLocks noChangeAspect="1"/>
          </p:cNvPicPr>
          <p:nvPr/>
        </p:nvPicPr>
        <p:blipFill>
          <a:blip r:embed="rId3"/>
          <a:stretch>
            <a:fillRect/>
          </a:stretch>
        </p:blipFill>
        <p:spPr>
          <a:xfrm>
            <a:off x="0" y="0"/>
            <a:ext cx="12192000" cy="6858000"/>
          </a:xfrm>
          <a:prstGeom prst="rect">
            <a:avLst/>
          </a:prstGeom>
        </p:spPr>
      </p:pic>
      <p:sp>
        <p:nvSpPr>
          <p:cNvPr id="2" name="Прямоугольник 1">
            <a:extLst>
              <a:ext uri="{FF2B5EF4-FFF2-40B4-BE49-F238E27FC236}">
                <a16:creationId xmlns:a16="http://schemas.microsoft.com/office/drawing/2014/main" id="{2DE61ACE-8A32-62A0-363C-4B57051C7CFB}"/>
              </a:ext>
            </a:extLst>
          </p:cNvPr>
          <p:cNvSpPr/>
          <p:nvPr/>
        </p:nvSpPr>
        <p:spPr>
          <a:xfrm>
            <a:off x="7747462" y="3429000"/>
            <a:ext cx="4239491" cy="2456411"/>
          </a:xfrm>
          <a:prstGeom prst="rect">
            <a:avLst/>
          </a:prstGeom>
          <a:solidFill>
            <a:srgbClr val="3884FD"/>
          </a:solidFill>
          <a:ln>
            <a:solidFill>
              <a:srgbClr val="3884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1E35193A-5DF9-E3EC-1AD3-B606EFA10A61}"/>
              </a:ext>
            </a:extLst>
          </p:cNvPr>
          <p:cNvSpPr txBox="1"/>
          <p:nvPr/>
        </p:nvSpPr>
        <p:spPr>
          <a:xfrm>
            <a:off x="7210269" y="3072985"/>
            <a:ext cx="4776684" cy="3139321"/>
          </a:xfrm>
          <a:prstGeom prst="rect">
            <a:avLst/>
          </a:prstGeom>
          <a:noFill/>
        </p:spPr>
        <p:txBody>
          <a:bodyPr wrap="square" rtlCol="0">
            <a:spAutoFit/>
          </a:bodyPr>
          <a:lstStyle/>
          <a:p>
            <a:r>
              <a:rPr lang="ru-RU" dirty="0">
                <a:solidFill>
                  <a:schemeClr val="bg1"/>
                </a:solidFill>
                <a:latin typeface="Arial" panose="020B0604020202020204" pitchFamily="34" charset="0"/>
                <a:cs typeface="Arial" panose="020B0604020202020204" pitchFamily="34" charset="0"/>
              </a:rPr>
              <a:t>К приведенным </a:t>
            </a:r>
            <a:r>
              <a:rPr lang="ru-RU">
                <a:solidFill>
                  <a:schemeClr val="bg1"/>
                </a:solidFill>
                <a:latin typeface="Arial" panose="020B0604020202020204" pitchFamily="34" charset="0"/>
                <a:cs typeface="Arial" panose="020B0604020202020204" pitchFamily="34" charset="0"/>
              </a:rPr>
              <a:t>ниже тезисам </a:t>
            </a:r>
            <a:r>
              <a:rPr lang="ru-RU" dirty="0">
                <a:solidFill>
                  <a:schemeClr val="bg1"/>
                </a:solidFill>
                <a:latin typeface="Arial" panose="020B0604020202020204" pitchFamily="34" charset="0"/>
                <a:cs typeface="Arial" panose="020B0604020202020204" pitchFamily="34" charset="0"/>
              </a:rPr>
              <a:t>нужно подобрать </a:t>
            </a:r>
            <a:r>
              <a:rPr lang="ru-RU" b="1" u="sng" dirty="0">
                <a:solidFill>
                  <a:schemeClr val="bg1"/>
                </a:solidFill>
                <a:latin typeface="Arial" panose="020B0604020202020204" pitchFamily="34" charset="0"/>
                <a:cs typeface="Arial" panose="020B0604020202020204" pitchFamily="34" charset="0"/>
              </a:rPr>
              <a:t>аргумент</a:t>
            </a:r>
            <a:r>
              <a:rPr lang="ru-RU" dirty="0">
                <a:solidFill>
                  <a:schemeClr val="bg1"/>
                </a:solidFill>
                <a:latin typeface="Arial" panose="020B0604020202020204" pitchFamily="34" charset="0"/>
                <a:cs typeface="Arial" panose="020B0604020202020204" pitchFamily="34" charset="0"/>
              </a:rPr>
              <a:t> и </a:t>
            </a:r>
            <a:r>
              <a:rPr lang="ru-RU" b="1" u="sng" dirty="0">
                <a:solidFill>
                  <a:schemeClr val="bg1"/>
                </a:solidFill>
                <a:latin typeface="Arial" panose="020B0604020202020204" pitchFamily="34" charset="0"/>
                <a:cs typeface="Arial" panose="020B0604020202020204" pitchFamily="34" charset="0"/>
              </a:rPr>
              <a:t>пример</a:t>
            </a:r>
            <a:r>
              <a:rPr lang="ru-RU" dirty="0">
                <a:solidFill>
                  <a:schemeClr val="bg1"/>
                </a:solidFill>
                <a:latin typeface="Arial" panose="020B0604020202020204" pitchFamily="34" charset="0"/>
                <a:cs typeface="Arial" panose="020B0604020202020204" pitchFamily="34" charset="0"/>
              </a:rPr>
              <a:t>:</a:t>
            </a:r>
          </a:p>
          <a:p>
            <a:pPr marL="342900" indent="-342900">
              <a:buAutoNum type="arabicParenR"/>
            </a:pPr>
            <a:r>
              <a:rPr lang="ru-RU" dirty="0">
                <a:solidFill>
                  <a:schemeClr val="bg1"/>
                </a:solidFill>
                <a:latin typeface="Arial" panose="020B0604020202020204" pitchFamily="34" charset="0"/>
                <a:cs typeface="Arial" panose="020B0604020202020204" pitchFamily="34" charset="0"/>
              </a:rPr>
              <a:t>Научиться можно только тому, что любишь.</a:t>
            </a:r>
          </a:p>
          <a:p>
            <a:pPr marL="342900" indent="-342900">
              <a:buAutoNum type="arabicParenR"/>
            </a:pPr>
            <a:r>
              <a:rPr lang="ru-RU" dirty="0">
                <a:solidFill>
                  <a:schemeClr val="bg1"/>
                </a:solidFill>
                <a:latin typeface="Arial" panose="020B0604020202020204" pitchFamily="34" charset="0"/>
                <a:cs typeface="Arial" panose="020B0604020202020204" pitchFamily="34" charset="0"/>
              </a:rPr>
              <a:t>Ум - первое условие для счастья.</a:t>
            </a:r>
          </a:p>
          <a:p>
            <a:pPr marL="342900" indent="-342900">
              <a:buAutoNum type="arabicParenR"/>
            </a:pPr>
            <a:r>
              <a:rPr lang="ru-RU" dirty="0">
                <a:solidFill>
                  <a:schemeClr val="bg1"/>
                </a:solidFill>
                <a:latin typeface="Arial" panose="020B0604020202020204" pitchFamily="34" charset="0"/>
                <a:cs typeface="Arial" panose="020B0604020202020204" pitchFamily="34" charset="0"/>
              </a:rPr>
              <a:t>Школьная форма должна быть обязательной.</a:t>
            </a:r>
          </a:p>
          <a:p>
            <a:pPr marL="342900" indent="-342900">
              <a:buAutoNum type="arabicParenR"/>
            </a:pPr>
            <a:r>
              <a:rPr lang="ru-RU" dirty="0">
                <a:solidFill>
                  <a:schemeClr val="bg1"/>
                </a:solidFill>
                <a:latin typeface="Arial" panose="020B0604020202020204" pitchFamily="34" charset="0"/>
                <a:cs typeface="Arial" panose="020B0604020202020204" pitchFamily="34" charset="0"/>
              </a:rPr>
              <a:t>Детские организации – лучший путь воспитать личность.</a:t>
            </a:r>
          </a:p>
          <a:p>
            <a:pPr marL="342900" indent="-342900">
              <a:buAutoNum type="arabicParenR"/>
            </a:pPr>
            <a:r>
              <a:rPr lang="ru-RU" dirty="0">
                <a:solidFill>
                  <a:schemeClr val="bg1"/>
                </a:solidFill>
                <a:latin typeface="Arial" panose="020B0604020202020204" pitchFamily="34" charset="0"/>
                <a:cs typeface="Arial" panose="020B0604020202020204" pitchFamily="34" charset="0"/>
              </a:rPr>
              <a:t>Высшее образование необходимо для успешной жизни.</a:t>
            </a:r>
          </a:p>
        </p:txBody>
      </p:sp>
    </p:spTree>
    <p:extLst>
      <p:ext uri="{BB962C8B-B14F-4D97-AF65-F5344CB8AC3E}">
        <p14:creationId xmlns:p14="http://schemas.microsoft.com/office/powerpoint/2010/main" val="225839221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2649</Words>
  <Application>Microsoft Office PowerPoint</Application>
  <PresentationFormat>Широкоэкранный</PresentationFormat>
  <Paragraphs>121</Paragraphs>
  <Slides>19</Slides>
  <Notes>15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Calibri Light</vt:lpstr>
      <vt:lpstr>Open Sans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антон петров</dc:creator>
  <cp:lastModifiedBy>антон петров</cp:lastModifiedBy>
  <cp:revision>5</cp:revision>
  <dcterms:created xsi:type="dcterms:W3CDTF">2023-01-15T12:57:33Z</dcterms:created>
  <dcterms:modified xsi:type="dcterms:W3CDTF">2025-04-09T10:01:40Z</dcterms:modified>
</cp:coreProperties>
</file>