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7414" autoAdjust="0"/>
  </p:normalViewPr>
  <p:slideViewPr>
    <p:cSldViewPr snapToGrid="0">
      <p:cViewPr varScale="1">
        <p:scale>
          <a:sx n="45" d="100"/>
          <a:sy n="45" d="100"/>
        </p:scale>
        <p:origin x="7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D1863-77D2-4C10-8651-F58113ABDF18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DC248-202C-481A-8E34-4ED5476B8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7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yberleninka.ru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прошлых занятиях вы завершили решение кейса. Кейс по своей структуре – тот же проект. По этому начиная с сегодняшнего урока мы более подробнее остановимся на ключевых моментах, необходимых при выполнении проектной работы.</a:t>
            </a:r>
          </a:p>
          <a:p>
            <a:r>
              <a:rPr lang="ru-RU" dirty="0"/>
              <a:t>Ключевая роль во всем проекте принадлежит информации. По этому тема сегодняшнего урока – работа с источниками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073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Ивану нужно сделать проектную работу. Тема уже есть и план тоже — у Ивана ответственный научный руководитель, который помог ему с первым этапом. Иван тоже ответственный: он хочет сделать проект и даже начал не в последний день. Что делает Иван? Забивает в поисковике название своей темы, открывает все сайты из первой десятки поисковой выдачи и копирует куски текста в свою работу. Если Иван уже знает про проверку в антиплагиате, то он даже пытается сделать уникальный текст (меняет местами слова и подбирает синонимы). Когда проект уже почти готова, Иван доходит до пункта «Список литературы» в пояснительной записке. Тут он пытается вспомнить все сайты, которые он использовал. Снова ищет, судорожно пролистывает историю браузера, и пытается вспомнить, где и что он использовал.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86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надо делать как Иван.</a:t>
            </a:r>
          </a:p>
          <a:p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 процессе поиска источников ты рискуешь допустить некоторые (или все) из этих шести возможных ошибок. Что ты делаешь неправильно?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ищешь литературу для проектной работы только через поисковую строку браузера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обращаешь внимания на год издания источника, а потом подделываешь его, чтобы соответствовать требования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обращаешь внимания на «авторитетность» источника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расставляешь ссылки на источники в ходе написания пояснительной записки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неправильно оформляешь сноски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используешь только электронные источники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Главная ошибка — составлять список литературы после написания пояснительной записки!</a:t>
            </a: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227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Использование «мусорных» источников способно убить любую проектную работу и перечеркнуть все твои старания. Не важно, сколько у тебя процентов в антиплагиате, если пояснительная записка написана с опорой на низкосортные интернет-источники.</a:t>
            </a:r>
          </a:p>
          <a:p>
            <a:endParaRPr lang="ru-RU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Рассмотрим конкретный пример. Ты ищешь информацию по запросу «сущность правового государства»</a:t>
            </a:r>
            <a:endParaRPr lang="ru-RU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Ни один из результатов запроса в поисковой выдаче нельзя использовать как источник для пояснительной записки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Этот источник —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неавторитетный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Не ясно, кто автор текста, грамотно оформить цитирование будет сложно. Лучше найти первоисточник и работать с ним.</a:t>
            </a:r>
          </a:p>
          <a:p>
            <a:pPr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Это даже не источник, а обычная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реклама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Ссылка на такой сайт может натолкнуть преподавателя на мысль, что проект ты писал не сам.</a:t>
            </a:r>
          </a:p>
          <a:p>
            <a:pPr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Все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ответы на этом ресурсе написаны простыми пользователями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часто — школьниками. Не самая надёжная информация, использовать её не стоит.</a:t>
            </a:r>
          </a:p>
          <a:p>
            <a:pPr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На сайте указан первоисточник размещённой информации, но это книга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за 2004 год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Стоит поискать что-то посвежее.</a:t>
            </a:r>
          </a:p>
          <a:p>
            <a:pPr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Википедия — отдельная история. Википедию можно почитать на досуге, но в научной работе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такая ссылка — дурной тон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Об этом мы ещё поговорим.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Используя низкосортные ресурсы в качестве источников, ты рискуешь свести на нет все свои усилия.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630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Чем опасны низкосортные источники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У тебя мог возникнуть резонный вопрос: «Что не так с этими интернет-источниками? Почему это так важно?».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Рассказываем, чем опасны мусорные источники: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Информация может быть неверной.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Тексты для сайтов часто пишут копирайтеры без профильного образования. В лучшем случае можно наткнуться на перефразированную научную статью. В худшем — это будет рерайт другой подобной статьи. Достоверность информации в таком случае искажается как в игре «испорченный телефон».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Информация может быть неактуальной.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Обычно дату публикации статьи на сайте определить просто невозможно. Добавь к этому возможность использования автором «древней» статьи в качестве источника и получишь абсолютно неактуальную информацию.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Отсутствует теоретическая глубина.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Даже если ты нашёл образовательный или научно-популярный ресурс с достоверной информацией, там ты не увидишь глубоких научных исследований.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Научпоп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-статьи слишком поверхностные — в них часто нет ничего кроме определений и парочки типологий. Всесторонне изучить тему не получится.</a:t>
            </a:r>
          </a:p>
          <a:p>
            <a:endParaRPr lang="ru-RU" dirty="0"/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С мусорными источниками легко бороться. Есть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пять признаков низкосортной информации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— если нашёл совпадение хотя бы по одному из пунктов, то закрывай вкладку: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указаны первоисточники представленной информации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невозможно определить авторов статьи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невозможно определить дату публикации статьи и возраст первоисточника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сайт является биржей для заказа курсовых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экспертность автора ничем не подтверждается</a:t>
            </a:r>
          </a:p>
          <a:p>
            <a:endParaRPr lang="ru-RU" dirty="0"/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Использовать мусорные источники — это пустая трата времени</a:t>
            </a:r>
          </a:p>
          <a:p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Но, не каждый интернет-источник — мусорный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Поговорим о том, какие источники использовать можно.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60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Далеко не все интернет-источники плохие. Многие из них не только можно, но и нужно использовать. Некоторые темы невозможно раскрыть, изучая только статьи из научных журналов и учебники.</a:t>
            </a: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Можно использовать: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информационных агентств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авторитетных СМИ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профильных авторитетных интернет-ресурсов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материалы, размещённые на официальных сайтах компаний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Росстата, сайтов государственных органов, налоговых и правовых баз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185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Нельзя использовать: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информацию из блогов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информацию из комментариев в социальных сетях и на форумах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информацию из ответов пользователей на сайтах формата «вопрос-ответ»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развлекательных ресурсов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статьи без подтверждённого экспертного авторства и даты публикации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научную информацию, размещённую без указания первоисточников и имён авторов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данные из Википедии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информацию из готовых рефератов и курсовых работ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материалы из справочного раздела бирж студенческих работ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09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6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795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14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9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74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1777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90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834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65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224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145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4271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95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002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054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Мы ничего не имеем против Википедии — её можно читать для беглого знакомства с темой. Но ссылаться на этот ресурс в проектной работе нельзя.</a:t>
            </a:r>
          </a:p>
          <a:p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Википедия не гарантирует истинность</a:t>
            </a:r>
          </a:p>
          <a:p>
            <a:endParaRPr lang="ru-RU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Википедия обладает свойствами мусорного источника: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Автором статьи на Википедии может быть кто угодно.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Автор может случайно допустить ошибку, или неверно перевести иностранную статью и написать бред. Может быть, автор — адепт течения «Плоская Земля» и распространяет лженаучные факты. Определить качество научной информации, когда ты ещё не специалист — сложно.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Информация может быть устаревшей.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Если тема непопулярная или очень узкая, то статья может не обновляться годами. Твоя цель — искать максимально актуальные и свежие данные.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Информация на «Википедии» поверхностная.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Статьи на «Википедии» не отличаются глубиной. Ничего, кроме определения и краткой исторической справки, ты там не найдёшь.</a:t>
            </a:r>
          </a:p>
          <a:p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961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Основным средством поиска литературы для курсовой должны стать специализированные поисковые системы и научные электронные библиотеки.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Принцип поиска ничем не отличается — ты вводишь ключевые слова в строку и нажимаешь «Искать». Главное отличие состоит в том, что в результате ты получишь подборку из проверенных научных статей — с указанием авторства, года и места публикации.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Основными источниками поиска научной литературы для тебя должны стать эти два сервиса: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3"/>
              </a:rPr>
              <a:t>Google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3"/>
              </a:rPr>
              <a:t>Scholar</a:t>
            </a: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4"/>
              </a:rPr>
              <a:t>КиберЛенинка</a:t>
            </a: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Google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Scholar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(Google Академия)</a:t>
            </a: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Google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Scholar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— специализированный сервис для поиска по текстам научных публикаций и книг со всего мира. Именно этот сервис заменит тебе обычный поиск в Google на время написания курсовой.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 Google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Scholar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ты можешь: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искать полные тексты учебников — как российских, так и зарубежных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искать русскоязычные и иностранные научные статьи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искать опубликованные тексты диссертаций со всего мира</a:t>
            </a:r>
          </a:p>
          <a:p>
            <a:pPr algn="l">
              <a:buFont typeface="+mj-lt"/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Удобный поиск зарубежной научной литературы — основное преимущество Google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Scholar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Именно здесь собрана самая большая в мире база научных публикаций. Всё просто: ты вбиваешь в поисковую строку нужные ключевые слова и ищешь нужные публикации.</a:t>
            </a:r>
          </a:p>
          <a:p>
            <a:pPr algn="l">
              <a:buFont typeface="+mj-lt"/>
              <a:buNone/>
            </a:pP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КиберЛенинка</a:t>
            </a:r>
            <a:endParaRPr lang="ru-RU" b="1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 Google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Scholar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можно найти всё — в том числе те публикации, которых нет в открытом доступе. Часто такие публикации нельзя даже купить. Чтобы упростить поиск источников, можно воспользоваться поиском по базе статей 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КиберЛенинки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работающей по модели открытого доступа. 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У сервиса есть несколько важных преимуществ:</a:t>
            </a:r>
            <a:endParaRPr lang="ru-RU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КиберЛенинка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содержит миллионы статей по всем направлениям современной науки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доступ ко всем статьям предоставляется бесплатно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не нужна долгая и нудная регистрация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КиберЛенинка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позволяет автоматически оформить ссылку на источник по ГОСТ</a:t>
            </a:r>
          </a:p>
          <a:p>
            <a:pPr algn="l">
              <a:buFont typeface="Arial" panose="020B0604020202020204" pitchFamily="34" charset="0"/>
              <a:buNone/>
            </a:pP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+mj-lt"/>
              <a:buNone/>
            </a:pPr>
            <a:endParaRPr lang="ru-RU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DC248-202C-481A-8E34-4ED5476B898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704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6B27B-AE48-42C3-17ED-345EBB233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93C52A-CFF8-294F-517B-B0652FA6B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B57A19-E305-898B-9161-90937DB8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E25E57-0431-A0F7-2610-6227A2777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8A06B4-4765-5672-C829-55664D27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6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E005A-D51C-34BB-5E12-6463FED0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CFC6F4-0C05-0597-3245-781668C96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1CC239-1B46-A0FD-2B9F-789E95301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D1C255-4B96-C34D-B571-76B95C4F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FFF50E-3A9D-4FE5-54F8-0451A7EA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9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78015-4384-DD81-189A-5A7B07B0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D9FFE6-7412-0353-51E0-79349B974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BF1D85-89A9-0764-25C8-6431F95C3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E6104D-7CAA-8260-D6EE-CC249173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81402-AC55-2532-9EA4-EBE7B624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45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5BF9C-B7DF-8CCE-7839-CA8F7F18A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8D1C58-CF57-479C-1CD8-3547FB851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0A5BE-9ED2-DEA3-4492-BA52EB293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CA11C4-9C47-507C-8C10-A54E2640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E14515-9A53-B526-AC35-3E35E488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36D0C7-29D1-E4A5-4733-E690633B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492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80BDA-BD76-B3AA-D84C-EF62F538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1F7956-50F6-D597-E038-39BD74D47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B73168-9FC0-1D75-7BFE-195895617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1A54F5-BDFB-B118-251C-E04A69614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CE2A6C-0133-E6EA-8C57-CC76EABE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F950D2-3051-7CC6-C02C-83465436E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0254A5A-CAEB-919F-8A22-7A863C14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66A6CB-BBEF-06BB-34AB-B9C4C2EB9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1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64FAE-6628-11A3-B4B4-957F866C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B3B8D9-6DF9-1EAA-CEE1-41CF2AECF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C66684-E11D-EA98-225E-9A959316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207A13-6D14-C649-434C-0E6CDE5F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84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B1C25D-1661-A882-D17D-DEEBEA65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2833F4-30B2-7725-648C-621BC910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56AC57-8F57-260C-AA40-E119449C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31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64628-8540-5BC4-E2FC-3DDFD257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B485D-732B-D44B-B412-29486A448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ED18EB-BF3F-EF22-D091-7C5D88A9E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B6253F-870E-E058-6FBF-8D32DB9E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3843AB-E342-5C68-00D7-C529E4A7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7E404F-9665-B0DC-F1BD-81714940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42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E9464-AEEC-7097-FA75-D9081AADB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BC5E4-403D-F76F-A66D-659EA3F89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4F5A0C-C229-15B1-660B-C96642BA8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D030FF-EA16-EB97-B61E-A556D98D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8ACD9F-6B30-9753-0ABC-ECC24377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9E96B3-3773-B0B0-C520-A7432E79F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15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40660-3E2E-7DDA-6829-1F31069F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5293DC-28D5-EEC9-2ABF-0C5ABCB7F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C6307D-6FD9-8FDA-73B3-8586C7E17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BF66DF-CDA5-4A85-B852-D8A35214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50E4A3-18CA-254C-2098-E39C2376D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4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BCCEA3-C144-85BF-6735-21AE43221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6A788B-140E-80CA-2105-E9F2077BC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1D3374-FFE5-C5A3-0CA8-A77A546A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4FFFCD-F1A0-AD70-05E4-2C6DF028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5DF725-2256-C6D9-33A5-4FF30DD7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885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0C0CE-3351-5004-A752-5B1C41F1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55A7A8-C3C5-5DA5-DA56-C805C5F5D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D482CC-A04D-7700-412A-782C3CE1F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63ACE-29EE-430B-8106-67C304005EC3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7C7C13-A198-0071-6518-B1636992F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C68ACB-1742-73CC-D160-7482A178F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F9162-DE28-487A-8348-16D4D3380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6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slide" Target="slide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slide" Target="slide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4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1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slide" Target="slide1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0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0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slide" Target="slide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FE8E6B-CD34-F9F2-1A65-0BDCC9BF6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5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39AB12-ED9F-0679-E34D-F369B954C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44000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50FECC-F317-E4A0-897C-4A6F89EB8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1802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F2D01C-4464-7510-FD6E-7210B077B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A22E65D-5005-43F9-FF34-A6D3DD854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r="14085"/>
          <a:stretch/>
        </p:blipFill>
        <p:spPr bwMode="auto">
          <a:xfrm>
            <a:off x="129208" y="351804"/>
            <a:ext cx="6441377" cy="615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07130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64E7C-8D78-3D3F-AA4F-72FE3B62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24367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16C97F-6CDF-BFEB-B36A-BDAD76553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95189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42E3C7-32DA-787C-E185-1F723CE22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93921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BA91A-84FF-BE6A-45F2-213671206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482" y="266265"/>
            <a:ext cx="8939035" cy="6226080"/>
          </a:xfrm>
          <a:prstGeom prst="rect">
            <a:avLst/>
          </a:prstGeom>
        </p:spPr>
      </p:pic>
      <p:pic>
        <p:nvPicPr>
          <p:cNvPr id="5" name="Рисунок 4" descr="Стоп">
            <a:hlinkClick r:id="rId4" action="ppaction://hlinksldjump"/>
            <a:extLst>
              <a:ext uri="{FF2B5EF4-FFF2-40B4-BE49-F238E27FC236}">
                <a16:creationId xmlns:a16="http://schemas.microsoft.com/office/drawing/2014/main" id="{A71CB2ED-7CA1-8FF9-E5A8-1AC1F649F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148469"/>
            <a:ext cx="546652" cy="546652"/>
          </a:xfrm>
          <a:prstGeom prst="rect">
            <a:avLst/>
          </a:prstGeom>
        </p:spPr>
      </p:pic>
      <p:pic>
        <p:nvPicPr>
          <p:cNvPr id="6" name="Рисунок 5" descr="Стоп">
            <a:hlinkClick r:id="rId7" action="ppaction://hlinksldjump"/>
            <a:extLst>
              <a:ext uri="{FF2B5EF4-FFF2-40B4-BE49-F238E27FC236}">
                <a16:creationId xmlns:a16="http://schemas.microsoft.com/office/drawing/2014/main" id="{3E410597-48CB-6575-D47C-C67AABB0E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780648"/>
            <a:ext cx="546652" cy="54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392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BA91A-84FF-BE6A-45F2-213671206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482" y="315960"/>
            <a:ext cx="8939035" cy="62260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F2E71F-4767-938E-450F-9AE93768A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670" y="5137644"/>
            <a:ext cx="8504657" cy="1333616"/>
          </a:xfrm>
          <a:prstGeom prst="rect">
            <a:avLst/>
          </a:prstGeom>
        </p:spPr>
      </p:pic>
      <p:pic>
        <p:nvPicPr>
          <p:cNvPr id="8" name="Рисунок 7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28C15B69-C811-DAF9-37FE-96B0D7BAD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313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52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BA91A-84FF-BE6A-45F2-213671206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482" y="315960"/>
            <a:ext cx="8939035" cy="62260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57ADC6-8947-724B-D924-7C7ACDE1C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963" y="4995046"/>
            <a:ext cx="8436071" cy="1546994"/>
          </a:xfrm>
          <a:prstGeom prst="rect">
            <a:avLst/>
          </a:prstGeom>
        </p:spPr>
      </p:pic>
      <p:pic>
        <p:nvPicPr>
          <p:cNvPr id="5" name="Рисунок 4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C4BA381E-3D0D-AC88-84F5-D754E39A87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2738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3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F82F5-E81D-DED6-6873-CB077E0D8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35838"/>
            <a:ext cx="8885690" cy="6226080"/>
          </a:xfrm>
          <a:prstGeom prst="rect">
            <a:avLst/>
          </a:prstGeom>
        </p:spPr>
      </p:pic>
      <p:pic>
        <p:nvPicPr>
          <p:cNvPr id="2" name="Рисунок 1" descr="Стоп">
            <a:hlinkClick r:id="rId4" action="ppaction://hlinksldjump"/>
            <a:extLst>
              <a:ext uri="{FF2B5EF4-FFF2-40B4-BE49-F238E27FC236}">
                <a16:creationId xmlns:a16="http://schemas.microsoft.com/office/drawing/2014/main" id="{682D7DDE-F79B-3E06-7AEB-F2A740A8C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148469"/>
            <a:ext cx="546652" cy="546652"/>
          </a:xfrm>
          <a:prstGeom prst="rect">
            <a:avLst/>
          </a:prstGeom>
        </p:spPr>
      </p:pic>
      <p:pic>
        <p:nvPicPr>
          <p:cNvPr id="4" name="Рисунок 3" descr="Стоп">
            <a:hlinkClick r:id="rId7" action="ppaction://hlinksldjump"/>
            <a:extLst>
              <a:ext uri="{FF2B5EF4-FFF2-40B4-BE49-F238E27FC236}">
                <a16:creationId xmlns:a16="http://schemas.microsoft.com/office/drawing/2014/main" id="{044F00FC-7A53-E368-B6DC-6FEE158B8B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780648"/>
            <a:ext cx="546652" cy="54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65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F82F5-E81D-DED6-6873-CB077E0D8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35838"/>
            <a:ext cx="8885690" cy="62260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2F7AC0-EB1F-B0AA-325B-26279BF1D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775" y="5099380"/>
            <a:ext cx="8428450" cy="1310754"/>
          </a:xfrm>
          <a:prstGeom prst="rect">
            <a:avLst/>
          </a:prstGeom>
        </p:spPr>
      </p:pic>
      <p:pic>
        <p:nvPicPr>
          <p:cNvPr id="6" name="Рисунок 5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DE217ABD-B783-BFEB-AA71-EC561DC30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313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73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F82F5-E81D-DED6-6873-CB077E0D8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35838"/>
            <a:ext cx="8885690" cy="62260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04E926-24C7-49D3-28C1-135CB3926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585" y="5033616"/>
            <a:ext cx="8420830" cy="1303133"/>
          </a:xfrm>
          <a:prstGeom prst="rect">
            <a:avLst/>
          </a:prstGeom>
        </p:spPr>
      </p:pic>
      <p:pic>
        <p:nvPicPr>
          <p:cNvPr id="5" name="Рисунок 4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6968E3EB-BB2F-5D47-040F-9910B5A87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313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85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F8605E-3F81-8DEF-E2BA-C89BA7D1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3098"/>
            <a:ext cx="8855207" cy="6271803"/>
          </a:xfrm>
          <a:prstGeom prst="rect">
            <a:avLst/>
          </a:prstGeom>
        </p:spPr>
      </p:pic>
      <p:pic>
        <p:nvPicPr>
          <p:cNvPr id="4" name="Рисунок 3" descr="Стоп">
            <a:hlinkClick r:id="rId4" action="ppaction://hlinksldjump"/>
            <a:extLst>
              <a:ext uri="{FF2B5EF4-FFF2-40B4-BE49-F238E27FC236}">
                <a16:creationId xmlns:a16="http://schemas.microsoft.com/office/drawing/2014/main" id="{1683E427-4AEE-6379-D63A-92949CBCD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148469"/>
            <a:ext cx="546652" cy="546652"/>
          </a:xfrm>
          <a:prstGeom prst="rect">
            <a:avLst/>
          </a:prstGeom>
        </p:spPr>
      </p:pic>
      <p:pic>
        <p:nvPicPr>
          <p:cNvPr id="5" name="Рисунок 4" descr="Стоп">
            <a:hlinkClick r:id="rId7" action="ppaction://hlinksldjump"/>
            <a:extLst>
              <a:ext uri="{FF2B5EF4-FFF2-40B4-BE49-F238E27FC236}">
                <a16:creationId xmlns:a16="http://schemas.microsoft.com/office/drawing/2014/main" id="{0242DC41-9CA3-BF5D-9E96-D501BD628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780648"/>
            <a:ext cx="546652" cy="54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60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F8605E-3F81-8DEF-E2BA-C89BA7D1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3098"/>
            <a:ext cx="8855207" cy="62718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C6E906-77B0-8CD6-7B1B-38A2A54AF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912" y="5110145"/>
            <a:ext cx="8474174" cy="1348857"/>
          </a:xfrm>
          <a:prstGeom prst="rect">
            <a:avLst/>
          </a:prstGeom>
        </p:spPr>
      </p:pic>
      <p:pic>
        <p:nvPicPr>
          <p:cNvPr id="5" name="Рисунок 4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CE6E36E9-DF3B-3664-089F-36256F072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313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71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F8605E-3F81-8DEF-E2BA-C89BA7D1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3098"/>
            <a:ext cx="8855207" cy="62718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04ECD1-56C7-D953-375C-74C86172C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963" y="5115448"/>
            <a:ext cx="8436071" cy="131837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09C067-AA4A-67EA-7159-3872BA0D0743}"/>
              </a:ext>
            </a:extLst>
          </p:cNvPr>
          <p:cNvSpPr/>
          <p:nvPr/>
        </p:nvSpPr>
        <p:spPr>
          <a:xfrm>
            <a:off x="3657600" y="6033052"/>
            <a:ext cx="3299791" cy="159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B9DD42C4-7F76-C3AF-BB8A-6B874849B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3135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79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3CF0CC-6D21-E4BF-8F58-84320DCA8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6908"/>
            <a:ext cx="8855207" cy="6264183"/>
          </a:xfrm>
          <a:prstGeom prst="rect">
            <a:avLst/>
          </a:prstGeom>
        </p:spPr>
      </p:pic>
      <p:pic>
        <p:nvPicPr>
          <p:cNvPr id="4" name="Рисунок 3" descr="Стоп">
            <a:hlinkClick r:id="rId4" action="ppaction://hlinksldjump"/>
            <a:extLst>
              <a:ext uri="{FF2B5EF4-FFF2-40B4-BE49-F238E27FC236}">
                <a16:creationId xmlns:a16="http://schemas.microsoft.com/office/drawing/2014/main" id="{DA93C127-AC68-12AE-3A58-9C0C05373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148469"/>
            <a:ext cx="546652" cy="546652"/>
          </a:xfrm>
          <a:prstGeom prst="rect">
            <a:avLst/>
          </a:prstGeom>
        </p:spPr>
      </p:pic>
      <p:pic>
        <p:nvPicPr>
          <p:cNvPr id="5" name="Рисунок 4" descr="Стоп">
            <a:hlinkClick r:id="rId7" action="ppaction://hlinksldjump"/>
            <a:extLst>
              <a:ext uri="{FF2B5EF4-FFF2-40B4-BE49-F238E27FC236}">
                <a16:creationId xmlns:a16="http://schemas.microsoft.com/office/drawing/2014/main" id="{F33ED4FD-3B7B-9A63-6728-44EF3AABE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780648"/>
            <a:ext cx="546652" cy="54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46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3CF0CC-6D21-E4BF-8F58-84320DCA8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6908"/>
            <a:ext cx="8855207" cy="62641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6489C0-970D-3C14-87F8-DD29F9E9B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636" y="4909366"/>
            <a:ext cx="8382726" cy="1531753"/>
          </a:xfrm>
          <a:prstGeom prst="rect">
            <a:avLst/>
          </a:prstGeom>
        </p:spPr>
      </p:pic>
      <p:pic>
        <p:nvPicPr>
          <p:cNvPr id="5" name="Рисунок 4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BE6E2CDA-DBDA-6770-58A3-6CA909C73F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1247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20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3CF0CC-6D21-E4BF-8F58-84320DCA8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396" y="296908"/>
            <a:ext cx="8855207" cy="62641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59B23F-FB19-D588-E131-846544EB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963" y="4895617"/>
            <a:ext cx="8436071" cy="1539373"/>
          </a:xfrm>
          <a:prstGeom prst="rect">
            <a:avLst/>
          </a:prstGeom>
        </p:spPr>
      </p:pic>
      <p:pic>
        <p:nvPicPr>
          <p:cNvPr id="6" name="Рисунок 5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22F52CDC-B102-7136-FA11-92E2C1E7E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1247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24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67268E-0283-E142-04D5-329AC2454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04529"/>
            <a:ext cx="8885690" cy="6248942"/>
          </a:xfrm>
          <a:prstGeom prst="rect">
            <a:avLst/>
          </a:prstGeom>
        </p:spPr>
      </p:pic>
      <p:pic>
        <p:nvPicPr>
          <p:cNvPr id="4" name="Рисунок 3" descr="Стоп">
            <a:hlinkClick r:id="rId4" action="ppaction://hlinksldjump"/>
            <a:extLst>
              <a:ext uri="{FF2B5EF4-FFF2-40B4-BE49-F238E27FC236}">
                <a16:creationId xmlns:a16="http://schemas.microsoft.com/office/drawing/2014/main" id="{F596CE00-32EA-1383-0306-747D0A3FC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148469"/>
            <a:ext cx="546652" cy="546652"/>
          </a:xfrm>
          <a:prstGeom prst="rect">
            <a:avLst/>
          </a:prstGeom>
        </p:spPr>
      </p:pic>
      <p:pic>
        <p:nvPicPr>
          <p:cNvPr id="5" name="Рисунок 4" descr="Стоп">
            <a:hlinkClick r:id="rId7" action="ppaction://hlinksldjump"/>
            <a:extLst>
              <a:ext uri="{FF2B5EF4-FFF2-40B4-BE49-F238E27FC236}">
                <a16:creationId xmlns:a16="http://schemas.microsoft.com/office/drawing/2014/main" id="{7125A796-E093-053F-AAE4-9ABE2E1FB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4270" y="5780648"/>
            <a:ext cx="546652" cy="54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54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67268E-0283-E142-04D5-329AC2454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04529"/>
            <a:ext cx="8885690" cy="62489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45150-F719-6990-B18E-044762401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964" y="5035935"/>
            <a:ext cx="8436071" cy="1318374"/>
          </a:xfrm>
          <a:prstGeom prst="rect">
            <a:avLst/>
          </a:prstGeom>
        </p:spPr>
      </p:pic>
      <p:pic>
        <p:nvPicPr>
          <p:cNvPr id="5" name="Рисунок 4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89502D98-0D74-2CF5-EEB7-B168FB9CC0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1247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16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67268E-0283-E142-04D5-329AC2454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155" y="304529"/>
            <a:ext cx="8885690" cy="62489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2F7887-5EE3-1B1C-BE24-07D5D330D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775" y="5075691"/>
            <a:ext cx="8428450" cy="1318374"/>
          </a:xfrm>
          <a:prstGeom prst="rect">
            <a:avLst/>
          </a:prstGeom>
        </p:spPr>
      </p:pic>
      <p:pic>
        <p:nvPicPr>
          <p:cNvPr id="6" name="Рисунок 5" descr="Оканчивать">
            <a:hlinkClick r:id="rId5" action="ppaction://hlinksldjump"/>
            <a:extLst>
              <a:ext uri="{FF2B5EF4-FFF2-40B4-BE49-F238E27FC236}">
                <a16:creationId xmlns:a16="http://schemas.microsoft.com/office/drawing/2014/main" id="{CA4CDF3F-9791-530A-3C12-B2884CA978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3927" y="41247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59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801590-68CF-5B15-EA67-DD4222625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59667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EBFCB3-3799-BB27-DB71-91F5D33A2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49889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4892</TotalTime>
  <Words>1287</Words>
  <Application>Microsoft Office PowerPoint</Application>
  <PresentationFormat>Широкоэкранный</PresentationFormat>
  <Paragraphs>108</Paragraphs>
  <Slides>24</Slides>
  <Notes>24</Notes>
  <HiddenSlides>10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 петров</dc:creator>
  <cp:lastModifiedBy>антон петров</cp:lastModifiedBy>
  <cp:revision>6</cp:revision>
  <dcterms:created xsi:type="dcterms:W3CDTF">2023-01-03T15:31:22Z</dcterms:created>
  <dcterms:modified xsi:type="dcterms:W3CDTF">2023-10-02T07:11:09Z</dcterms:modified>
</cp:coreProperties>
</file>