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4" r:id="rId16"/>
    <p:sldId id="275" r:id="rId17"/>
    <p:sldId id="278" r:id="rId18"/>
    <p:sldId id="279" r:id="rId19"/>
    <p:sldId id="281" r:id="rId20"/>
    <p:sldId id="282" r:id="rId21"/>
    <p:sldId id="283" r:id="rId22"/>
    <p:sldId id="284" r:id="rId23"/>
    <p:sldId id="286" r:id="rId24"/>
    <p:sldId id="289" r:id="rId25"/>
    <p:sldId id="290" r:id="rId26"/>
    <p:sldId id="291" r:id="rId27"/>
    <p:sldId id="292" r:id="rId2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latin typeface="+mj-lt"/>
        <a:ea typeface="+mj-ea"/>
        <a:cs typeface="+mj-cs"/>
        <a:sym typeface="Calibri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-1794" y="-7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51" name="Shape 4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48852" name="Shape 4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xmlns="" val="1627515851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9" name="Google Shape;57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добавить результаты опроса цср, есть ли электронное голосование? </a:t>
            </a:r>
          </a:p>
        </p:txBody>
      </p:sp>
      <p:sp>
        <p:nvSpPr>
          <p:cNvPr id="1048680" name="Google Shape;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3" name="Google Shape;70;g8d307d7042_0_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добавить результаты опроса цср, есть ли электронное голосование? </a:t>
            </a:r>
          </a:p>
        </p:txBody>
      </p:sp>
      <p:sp>
        <p:nvSpPr>
          <p:cNvPr id="1048694" name="Google Shape;71;g8d307d7042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Google Shape;81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97" name="Google Shape;8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3" name="Google Shape;87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704" name="Google Shape;8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6" name="Google Shape;97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87" name="Google Shape;9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Google Shape;110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41" name="Google Shape;11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Google Shape;120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8629" name="Google Shape;12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Google Shape;195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и форматы предоставления сюда же</a:t>
            </a:r>
          </a:p>
        </p:txBody>
      </p:sp>
      <p:sp>
        <p:nvSpPr>
          <p:cNvPr id="1048602" name="Google Shape;19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Google Shape;195;p1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и форматы предоставления сюда же</a:t>
            </a:r>
          </a:p>
        </p:txBody>
      </p:sp>
      <p:sp>
        <p:nvSpPr>
          <p:cNvPr id="1048621" name="Google Shape;19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4862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62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Заголовок и объект">
  <p:cSld name="1_Заголовок и объект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2" name="Google Shape;14;p20"/>
          <p:cNvSpPr>
            <a:spLocks noGrp="1"/>
          </p:cNvSpPr>
          <p:nvPr>
            <p:ph type="pic" idx="2"/>
          </p:nvPr>
        </p:nvSpPr>
        <p:spPr>
          <a:xfrm>
            <a:off x="8556625" y="0"/>
            <a:ext cx="3635375" cy="685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48583" name="Google Shape;15;p20"/>
          <p:cNvSpPr txBox="1">
            <a:spLocks noGrp="1"/>
          </p:cNvSpPr>
          <p:nvPr>
            <p:ph type="sldNum" idx="12"/>
          </p:nvPr>
        </p:nvSpPr>
        <p:spPr>
          <a:xfrm>
            <a:off x="11543591" y="6438753"/>
            <a:ext cx="207130" cy="196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  <a:defRPr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>
              <a:solidFill>
                <a:srgbClr val="888888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1048577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48578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829458" y="6385924"/>
            <a:ext cx="243146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 b="1">
                <a:solidFill>
                  <a:srgbClr val="64BDE1"/>
                </a:solidFill>
                <a:latin typeface="Arial Narrow"/>
                <a:ea typeface="Arial Narrow"/>
                <a:cs typeface="Arial Narrow"/>
                <a:sym typeface="Arial Narrow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1048579" name="Прямоугольник 7"/>
          <p:cNvSpPr txBox="1"/>
          <p:nvPr/>
        </p:nvSpPr>
        <p:spPr>
          <a:xfrm>
            <a:off x="559781" y="6337982"/>
            <a:ext cx="1610574" cy="316717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defTabSz="844082">
              <a:defRPr sz="800"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ФОНД НОВЫХ ФОРМ</a:t>
            </a:r>
          </a:p>
          <a:p>
            <a:pPr defTabSz="844082">
              <a:defRPr sz="800"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РАЗВИТИЯ ОБРАЗОВАНИЯ</a:t>
            </a:r>
          </a:p>
        </p:txBody>
      </p:sp>
      <p:pic>
        <p:nvPicPr>
          <p:cNvPr id="2097152" name="Рисунок 8" descr="Рисунок 8"/>
          <p:cNvPicPr>
            <a:picLocks noChangeAspect="1"/>
          </p:cNvPicPr>
          <p:nvPr/>
        </p:nvPicPr>
        <p:blipFill>
          <a:blip r:embed="rId4" cstate="print"/>
          <a:srcRect r="78884"/>
          <a:stretch>
            <a:fillRect/>
          </a:stretch>
        </p:blipFill>
        <p:spPr>
          <a:xfrm>
            <a:off x="11080376" y="302372"/>
            <a:ext cx="1097110" cy="758326"/>
          </a:xfrm>
          <a:prstGeom prst="rect">
            <a:avLst/>
          </a:prstGeom>
          <a:ln w="12700">
            <a:miter lim="400000"/>
          </a:ln>
        </p:spPr>
      </p:pic>
      <p:sp>
        <p:nvSpPr>
          <p:cNvPr id="1048580" name="Прямая соединительная линия 9"/>
          <p:cNvSpPr/>
          <p:nvPr/>
        </p:nvSpPr>
        <p:spPr>
          <a:xfrm>
            <a:off x="2216075" y="6353221"/>
            <a:ext cx="1" cy="277000"/>
          </a:xfrm>
          <a:prstGeom prst="line">
            <a:avLst/>
          </a:prstGeom>
          <a:ln w="6350">
            <a:solidFill>
              <a:srgbClr val="375075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581" name="Прямоугольник 10"/>
          <p:cNvSpPr txBox="1"/>
          <p:nvPr/>
        </p:nvSpPr>
        <p:spPr>
          <a:xfrm>
            <a:off x="2356308" y="6351266"/>
            <a:ext cx="3345621" cy="31671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defTabSz="844082">
              <a:defRPr sz="800"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Инструмент освещения Национального проекта «Образование» в социальных сетях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sz="2800" b="0" i="0" u="none" strike="noStrike" cap="none" spc="0" baseline="0">
          <a:solidFill>
            <a:srgbClr val="000000"/>
          </a:solidFill>
          <a:latin typeface="+mj-lt"/>
          <a:ea typeface="+mj-ea"/>
          <a:cs typeface="+mj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1" i="0" u="none" strike="noStrike" cap="none" spc="0" baseline="0">
          <a:solidFill>
            <a:schemeClr val="tx1"/>
          </a:solidFill>
          <a:latin typeface="+mn-lt"/>
          <a:ea typeface="+mn-ea"/>
          <a:cs typeface="+mn-cs"/>
          <a:sym typeface="Arial Narrow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edu.gov.ru/" TargetMode="Externa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vk.com/minprosve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vk.com/minprosvet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ok.ru/miuchitelya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ege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nstagram.com/rusedufund?igshid=1afdh1ezw0la9" TargetMode="External"/><Relationship Id="rId4" Type="http://schemas.openxmlformats.org/officeDocument/2006/relationships/hyperlink" Target="https://vk.com/rusedufund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instagram.com/centrdnk_official?igshid=1erpi3tb914n5" TargetMode="External"/><Relationship Id="rId3" Type="http://schemas.openxmlformats.org/officeDocument/2006/relationships/image" Target="../media/image27.png"/><Relationship Id="rId7" Type="http://schemas.openxmlformats.org/officeDocument/2006/relationships/hyperlink" Target="https://vk.com/club196554222" TargetMode="External"/><Relationship Id="rId2" Type="http://schemas.openxmlformats.org/officeDocument/2006/relationships/hyperlink" Target="https://vk.com/roskvantorium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4" Type="http://schemas.openxmlformats.org/officeDocument/2006/relationships/image" Target="../media/image28.jpeg"/><Relationship Id="rId9" Type="http://schemas.openxmlformats.org/officeDocument/2006/relationships/hyperlink" Target="https://instagram.com/roskvantorium?igshid=jqintn9rd5wr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s://instagram.com/tochka_rosta_official?igshid=1bwnj7o12w292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vk.com/club196554063" TargetMode="External"/><Relationship Id="rId4" Type="http://schemas.openxmlformats.org/officeDocument/2006/relationships/image" Target="../media/image3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hyperlink" Target="https://vk.com/itcube_official" TargetMode="Externa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instagram.com/itcube_official?igshid=b2kron70vgzz" TargetMode="External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Заголовок 1"/>
          <p:cNvSpPr>
            <a:spLocks noGrp="1"/>
          </p:cNvSpPr>
          <p:nvPr>
            <p:ph type="title"/>
          </p:nvPr>
        </p:nvSpPr>
        <p:spPr>
          <a:xfrm>
            <a:off x="738908" y="1874982"/>
            <a:ext cx="10446327" cy="2835563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  <a:defRPr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 smtClean="0"/>
              <a:t>1. Об </a:t>
            </a:r>
            <a:r>
              <a:rPr lang="ru-RU" dirty="0"/>
              <a:t>освещении региональных проектов национального проекта «Образование» на официальных ресурсах </a:t>
            </a:r>
            <a:r>
              <a:rPr lang="ru-RU" dirty="0" err="1"/>
              <a:t>Минпросвещения</a:t>
            </a:r>
            <a:r>
              <a:rPr lang="ru-RU" dirty="0"/>
              <a:t> </a:t>
            </a:r>
            <a:r>
              <a:rPr lang="ru-RU" dirty="0" smtClean="0"/>
              <a:t>России</a:t>
            </a:r>
            <a:endParaRPr lang="ru-RU" dirty="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6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98961" y="6385924"/>
            <a:ext cx="17364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</a:t>
            </a:fld>
            <a:endParaRPr/>
          </a:p>
        </p:txBody>
      </p:sp>
      <p:sp>
        <p:nvSpPr>
          <p:cNvPr id="1048657" name="Заголовок 1"/>
          <p:cNvSpPr txBox="1">
            <a:spLocks noGrp="1"/>
          </p:cNvSpPr>
          <p:nvPr>
            <p:ph type="title"/>
          </p:nvPr>
        </p:nvSpPr>
        <p:spPr>
          <a:xfrm>
            <a:off x="341745" y="75059"/>
            <a:ext cx="10515601" cy="1325563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dirty="0" smtClean="0"/>
              <a:t>ИНФОРМАЦИОННЫЕ РЕСУРСЫ МИНИСТЕРСТВА ПРОСВЕЩЕНИЯ</a:t>
            </a:r>
            <a:endParaRPr dirty="0"/>
          </a:p>
        </p:txBody>
      </p:sp>
      <p:pic>
        <p:nvPicPr>
          <p:cNvPr id="2097174" name="Объект 3" descr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97963" y="1093241"/>
            <a:ext cx="4889520" cy="246148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75" name="Рисунок 4" descr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97964" y="3881132"/>
            <a:ext cx="4889520" cy="246666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76" name="Рисунок 5" descr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8763" y="2381734"/>
            <a:ext cx="5864517" cy="2998796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58" name="TextBox 6"/>
          <p:cNvSpPr txBox="1"/>
          <p:nvPr/>
        </p:nvSpPr>
        <p:spPr>
          <a:xfrm>
            <a:off x="520237" y="1822073"/>
            <a:ext cx="2134526" cy="33308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https://edu.gov.ru/</a:t>
            </a:r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98961" y="6385924"/>
            <a:ext cx="17364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3</a:t>
            </a:fld>
            <a:endParaRPr/>
          </a:p>
        </p:txBody>
      </p:sp>
      <p:sp>
        <p:nvSpPr>
          <p:cNvPr id="1048660" name="Заголовок 1"/>
          <p:cNvSpPr txBox="1">
            <a:spLocks noGrp="1"/>
          </p:cNvSpPr>
          <p:nvPr>
            <p:ph type="title"/>
          </p:nvPr>
        </p:nvSpPr>
        <p:spPr>
          <a:xfrm>
            <a:off x="393198" y="361108"/>
            <a:ext cx="8694065" cy="917576"/>
          </a:xfrm>
          <a:prstGeom prst="rect">
            <a:avLst/>
          </a:prstGeom>
        </p:spPr>
        <p:txBody>
          <a:bodyPr/>
          <a:lstStyle/>
          <a:p>
            <a:pPr defTabSz="725911">
              <a:lnSpc>
                <a:spcPct val="80000"/>
              </a:lnSpc>
              <a:defRPr sz="215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ФЕДЕРАЛЬНЫЕ СОЦИАЛЬНЫЕ СЕТИ МИНИСТЕРСТВА ПРОСВЕЩЕНИЯ</a:t>
            </a:r>
            <a:br/>
            <a:endParaRPr/>
          </a:p>
        </p:txBody>
      </p:sp>
      <p:sp>
        <p:nvSpPr>
          <p:cNvPr id="1048661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626652" y="1657713"/>
            <a:ext cx="2486632" cy="71631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1800"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vk.com/minprosvet</a:t>
            </a:r>
          </a:p>
        </p:txBody>
      </p:sp>
      <p:pic>
        <p:nvPicPr>
          <p:cNvPr id="2097177" name="Рисунок 6" descr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8434" y="1193746"/>
            <a:ext cx="5099475" cy="2473686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62" name="TextBox 9"/>
          <p:cNvSpPr txBox="1"/>
          <p:nvPr/>
        </p:nvSpPr>
        <p:spPr>
          <a:xfrm>
            <a:off x="8282479" y="1588980"/>
            <a:ext cx="3443887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dirty="0" smtClean="0"/>
              <a:t> </a:t>
            </a:r>
            <a:endParaRPr dirty="0"/>
          </a:p>
        </p:txBody>
      </p:sp>
      <p:pic>
        <p:nvPicPr>
          <p:cNvPr id="2097178" name="Рисунок 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29018" y="3841574"/>
            <a:ext cx="4930441" cy="2463928"/>
          </a:xfrm>
          <a:prstGeom prst="rect">
            <a:avLst/>
          </a:prstGeom>
        </p:spPr>
      </p:pic>
      <p:pic>
        <p:nvPicPr>
          <p:cNvPr id="2097179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16675" y="1196627"/>
            <a:ext cx="4825428" cy="247080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98961" y="6385924"/>
            <a:ext cx="17364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4</a:t>
            </a:fld>
            <a:endParaRPr/>
          </a:p>
        </p:txBody>
      </p:sp>
      <p:sp>
        <p:nvSpPr>
          <p:cNvPr id="1048664" name="Заголовок 1"/>
          <p:cNvSpPr txBox="1">
            <a:spLocks noGrp="1"/>
          </p:cNvSpPr>
          <p:nvPr>
            <p:ph type="title"/>
          </p:nvPr>
        </p:nvSpPr>
        <p:spPr>
          <a:xfrm>
            <a:off x="626652" y="141592"/>
            <a:ext cx="8694065" cy="917576"/>
          </a:xfrm>
          <a:prstGeom prst="rect">
            <a:avLst/>
          </a:prstGeom>
        </p:spPr>
        <p:txBody>
          <a:bodyPr/>
          <a:lstStyle/>
          <a:p>
            <a:pPr defTabSz="725911">
              <a:lnSpc>
                <a:spcPct val="80000"/>
              </a:lnSpc>
              <a:defRPr sz="215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ФЕДЕРАЛЬНЫЕ СОЦИАЛЬНЫЕ СЕТИ МИНИСТЕРСТВА ПРОСВЕЩЕНИЯ</a:t>
            </a:r>
            <a:br>
              <a:rPr dirty="0"/>
            </a:br>
            <a:endParaRPr dirty="0"/>
          </a:p>
        </p:txBody>
      </p:sp>
      <p:sp>
        <p:nvSpPr>
          <p:cNvPr id="1048665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626652" y="1657713"/>
            <a:ext cx="2486632" cy="716319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1800">
                <a:solidFill>
                  <a:srgbClr val="64BDE1"/>
                </a:solidFill>
              </a:defRPr>
            </a:pPr>
            <a:endParaRPr u="sng" dirty="0">
              <a:solidFill>
                <a:srgbClr val="0563C1"/>
              </a:solidFill>
              <a:uFill>
                <a:solidFill>
                  <a:srgbClr val="0563C1"/>
                </a:solidFill>
              </a:uFill>
              <a:hlinkClick r:id="rId2"/>
            </a:endParaRPr>
          </a:p>
        </p:txBody>
      </p:sp>
      <p:pic>
        <p:nvPicPr>
          <p:cNvPr id="2097180" name="Рисунок 3" descr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14969" y="966268"/>
            <a:ext cx="2713702" cy="5444417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66" name="TextBox 9"/>
          <p:cNvSpPr txBox="1"/>
          <p:nvPr/>
        </p:nvSpPr>
        <p:spPr>
          <a:xfrm>
            <a:off x="8282479" y="1588980"/>
            <a:ext cx="3443887" cy="369328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dirty="0" smtClean="0"/>
              <a:t> </a:t>
            </a:r>
            <a:endParaRPr dirty="0"/>
          </a:p>
        </p:txBody>
      </p:sp>
      <p:pic>
        <p:nvPicPr>
          <p:cNvPr id="2097181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8209" y="965303"/>
            <a:ext cx="5185003" cy="2490738"/>
          </a:xfrm>
          <a:prstGeom prst="rect">
            <a:avLst/>
          </a:prstGeom>
        </p:spPr>
      </p:pic>
      <p:pic>
        <p:nvPicPr>
          <p:cNvPr id="2097182" name="Рисунок 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8210" y="3637936"/>
            <a:ext cx="5185002" cy="2502183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7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98961" y="6385924"/>
            <a:ext cx="17364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5</a:t>
            </a:fld>
            <a:endParaRPr/>
          </a:p>
        </p:txBody>
      </p:sp>
      <p:sp>
        <p:nvSpPr>
          <p:cNvPr id="1048668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411927" y="1370223"/>
            <a:ext cx="2693896" cy="325905"/>
          </a:xfrm>
          <a:prstGeom prst="rect">
            <a:avLst/>
          </a:prstGeom>
        </p:spPr>
        <p:txBody>
          <a:bodyPr>
            <a:normAutofit fontScale="94789" lnSpcReduction="10000"/>
          </a:bodyPr>
          <a:lstStyle/>
          <a:p>
            <a:pPr marL="0" indent="0" defTabSz="877823">
              <a:spcBef>
                <a:spcPts val="900"/>
              </a:spcBef>
              <a:buSzTx/>
              <a:buNone/>
              <a:defRPr sz="1919"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ok.ru/miuchitelya</a:t>
            </a:r>
            <a:r>
              <a:t> </a:t>
            </a:r>
          </a:p>
        </p:txBody>
      </p:sp>
      <p:pic>
        <p:nvPicPr>
          <p:cNvPr id="2097183" name="Рисунок 3" descr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99905" y="1434649"/>
            <a:ext cx="7241276" cy="439176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98961" y="6385924"/>
            <a:ext cx="173643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6</a:t>
            </a:fld>
            <a:endParaRPr/>
          </a:p>
        </p:txBody>
      </p:sp>
      <p:pic>
        <p:nvPicPr>
          <p:cNvPr id="2097184" name="Объект 3" descr="Объект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33610" y="1368425"/>
            <a:ext cx="4524780" cy="4351338"/>
          </a:xfrm>
          <a:prstGeom prst="rect">
            <a:avLst/>
          </a:prstGeom>
          <a:ln w="12700">
            <a:miter lim="400000"/>
          </a:ln>
        </p:spPr>
      </p:pic>
      <p:sp>
        <p:nvSpPr>
          <p:cNvPr id="1048670" name="TextBox 4"/>
          <p:cNvSpPr txBox="1"/>
          <p:nvPr/>
        </p:nvSpPr>
        <p:spPr>
          <a:xfrm>
            <a:off x="1051384" y="1378528"/>
            <a:ext cx="2800007" cy="33308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defRPr>
            </a:lvl1pPr>
          </a:lstStyle>
          <a:p>
            <a:pPr>
              <a:defRPr u="none">
                <a:solidFill>
                  <a:srgbClr val="000000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3"/>
              </a:rPr>
              <a:t>https://vk.com/ege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>
          <a:xfrm>
            <a:off x="822035" y="1681019"/>
            <a:ext cx="10686473" cy="3168071"/>
          </a:xfrm>
        </p:spPr>
        <p:txBody>
          <a:bodyPr>
            <a:normAutofit/>
          </a:bodyPr>
          <a:lstStyle/>
          <a:p>
            <a:pPr>
              <a:spcBef>
                <a:spcPts val="3000"/>
              </a:spcBef>
              <a:defRPr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dirty="0" smtClean="0"/>
              <a:t>2.Рекомендации </a:t>
            </a:r>
            <a:r>
              <a:rPr lang="ru-RU" dirty="0"/>
              <a:t>по коммуникационному сопровождению нацпроекта «Образование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2097185" name="Google Shape;55;p1"/>
          <p:cNvPicPr preferRelativeResize="0">
            <a:picLocks/>
          </p:cNvPicPr>
          <p:nvPr/>
        </p:nvPicPr>
        <p:blipFill>
          <a:blip r:embed="rId2" cstate="print">
            <a:alphaModFix/>
          </a:blip>
          <a:stretch>
            <a:fillRect/>
          </a:stretch>
        </p:blipFill>
        <p:spPr>
          <a:xfrm>
            <a:off x="9216871" y="91900"/>
            <a:ext cx="1285643" cy="1232074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72" name="Google Shape;53;p1"/>
          <p:cNvSpPr txBox="1"/>
          <p:nvPr/>
        </p:nvSpPr>
        <p:spPr>
          <a:xfrm>
            <a:off x="5031053" y="6380487"/>
            <a:ext cx="3037692" cy="2769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67171"/>
              </a:buClr>
              <a:buSzPts val="1200"/>
              <a:buFont typeface="Calibri"/>
              <a:buNone/>
            </a:pPr>
            <a:r>
              <a:rPr lang="en-US" sz="1200" b="0" i="0" u="none" strike="noStrike" cap="none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АНО «НАЦИОНАЛЬНЫЕ ПРИОРИТЕТЫ», 2020 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1" name="Google Shape;60;p2"/>
          <p:cNvGrpSpPr/>
          <p:nvPr/>
        </p:nvGrpSpPr>
        <p:grpSpPr>
          <a:xfrm>
            <a:off x="1" y="0"/>
            <a:ext cx="12192000" cy="1642500"/>
            <a:chOff x="0" y="0"/>
            <a:chExt cx="12192000" cy="1642500"/>
          </a:xfrm>
        </p:grpSpPr>
        <p:sp>
          <p:nvSpPr>
            <p:cNvPr id="1048673" name="Google Shape;61;p2"/>
            <p:cNvSpPr/>
            <p:nvPr/>
          </p:nvSpPr>
          <p:spPr>
            <a:xfrm>
              <a:off x="0" y="0"/>
              <a:ext cx="12192000" cy="1642500"/>
            </a:xfrm>
            <a:prstGeom prst="rect">
              <a:avLst/>
            </a:prstGeom>
            <a:solidFill>
              <a:srgbClr val="7AC0E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674" name="Google Shape;62;p2"/>
            <p:cNvSpPr txBox="1"/>
            <p:nvPr/>
          </p:nvSpPr>
          <p:spPr>
            <a:xfrm>
              <a:off x="45720" y="516329"/>
              <a:ext cx="12100500" cy="60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lang="en-US" sz="3600" b="1">
                  <a:solidFill>
                    <a:srgbClr val="FFFFFF"/>
                  </a:solidFill>
                </a:rPr>
                <a:t>СОЦИОЛОГИЯ </a:t>
              </a:r>
              <a:br>
                <a:rPr lang="en-US" sz="3600" b="1">
                  <a:solidFill>
                    <a:srgbClr val="FFFFFF"/>
                  </a:solidFill>
                </a:rPr>
              </a:br>
              <a:r>
                <a:rPr lang="en-US" sz="3600" b="1">
                  <a:solidFill>
                    <a:srgbClr val="FFFFFF"/>
                  </a:solidFill>
                </a:rPr>
                <a:t>НАЦИОНАЛЬНЫЙ ПРОЕКТ «ОБРАЗОВАНИЕ»</a:t>
              </a:r>
            </a:p>
          </p:txBody>
        </p:sp>
      </p:grpSp>
      <p:grpSp>
        <p:nvGrpSpPr>
          <p:cNvPr id="92" name="Google Shape;63;p2"/>
          <p:cNvGrpSpPr/>
          <p:nvPr/>
        </p:nvGrpSpPr>
        <p:grpSpPr>
          <a:xfrm>
            <a:off x="-45779" y="0"/>
            <a:ext cx="12192000" cy="1642500"/>
            <a:chOff x="0" y="0"/>
            <a:chExt cx="12192000" cy="1642500"/>
          </a:xfrm>
        </p:grpSpPr>
        <p:sp>
          <p:nvSpPr>
            <p:cNvPr id="1048675" name="Google Shape;64;p2"/>
            <p:cNvSpPr/>
            <p:nvPr/>
          </p:nvSpPr>
          <p:spPr>
            <a:xfrm>
              <a:off x="0" y="0"/>
              <a:ext cx="12192000" cy="1642500"/>
            </a:xfrm>
            <a:prstGeom prst="rect">
              <a:avLst/>
            </a:prstGeom>
            <a:solidFill>
              <a:srgbClr val="7AC0E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676" name="Google Shape;65;p2"/>
            <p:cNvSpPr txBox="1"/>
            <p:nvPr/>
          </p:nvSpPr>
          <p:spPr>
            <a:xfrm>
              <a:off x="45720" y="516329"/>
              <a:ext cx="12100500" cy="60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lang="en-US" sz="3600" b="1" dirty="0">
                  <a:solidFill>
                    <a:srgbClr val="FFFFFF"/>
                  </a:solidFill>
                </a:rPr>
                <a:t>СОЦИОЛОГИЯ</a:t>
              </a:r>
              <a:r>
                <a:rPr lang="ru-RU" sz="3600" b="1" dirty="0">
                  <a:solidFill>
                    <a:srgbClr val="FFFFFF"/>
                  </a:solidFill>
                </a:rPr>
                <a:t>.</a:t>
              </a:r>
              <a:r>
                <a:rPr lang="en-US" sz="3600" b="1" dirty="0">
                  <a:solidFill>
                    <a:srgbClr val="FFFFFF"/>
                  </a:solidFill>
                </a:rPr>
                <a:t> </a:t>
              </a:r>
              <a:br>
                <a:rPr lang="en-US" sz="3600" b="1" dirty="0">
                  <a:solidFill>
                    <a:srgbClr val="FFFFFF"/>
                  </a:solidFill>
                </a:rPr>
              </a:br>
              <a:r>
                <a:rPr lang="en-US" sz="3600" b="1" dirty="0">
                  <a:solidFill>
                    <a:srgbClr val="FFFFFF"/>
                  </a:solidFill>
                </a:rPr>
                <a:t>НАЦИОНАЛЬНЫЙ ПРОЕКТ «ОБРАЗОВАНИЕ»</a:t>
              </a:r>
              <a:endParaRPr dirty="0"/>
            </a:p>
          </p:txBody>
        </p:sp>
      </p:grpSp>
      <p:sp>
        <p:nvSpPr>
          <p:cNvPr id="1048677" name="Google Shape;66;p2"/>
          <p:cNvSpPr txBox="1"/>
          <p:nvPr/>
        </p:nvSpPr>
        <p:spPr>
          <a:xfrm>
            <a:off x="5139273" y="5983644"/>
            <a:ext cx="7238013" cy="75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 err="1">
                <a:solidFill>
                  <a:schemeClr val="dk1"/>
                </a:solidFill>
              </a:rPr>
              <a:t>Аналитический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доклад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Центра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стратегических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разработок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ru-RU" sz="1200" dirty="0">
                <a:solidFill>
                  <a:schemeClr val="dk1"/>
                </a:solidFill>
              </a:rPr>
              <a:t>и АНО «Национальные приоритеты» «</a:t>
            </a:r>
            <a:r>
              <a:rPr lang="en-US" sz="1200" dirty="0" err="1">
                <a:solidFill>
                  <a:schemeClr val="dk1"/>
                </a:solidFill>
              </a:rPr>
              <a:t>Ценностные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ориентиры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россиян</a:t>
            </a:r>
            <a:r>
              <a:rPr lang="en-US" sz="1200" dirty="0">
                <a:solidFill>
                  <a:schemeClr val="dk1"/>
                </a:solidFill>
              </a:rPr>
              <a:t> и </a:t>
            </a:r>
            <a:r>
              <a:rPr lang="en-US" sz="1200" dirty="0" err="1">
                <a:solidFill>
                  <a:schemeClr val="dk1"/>
                </a:solidFill>
              </a:rPr>
              <a:t>их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соответствие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приоритетам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развития</a:t>
            </a:r>
            <a:r>
              <a:rPr lang="en-US" sz="1200" dirty="0">
                <a:solidFill>
                  <a:schemeClr val="dk1"/>
                </a:solidFill>
              </a:rPr>
              <a:t> </a:t>
            </a:r>
            <a:r>
              <a:rPr lang="en-US" sz="1200" dirty="0" err="1">
                <a:solidFill>
                  <a:schemeClr val="dk1"/>
                </a:solidFill>
              </a:rPr>
              <a:t>государства</a:t>
            </a:r>
            <a:r>
              <a:rPr lang="ru-RU" sz="1200" dirty="0">
                <a:solidFill>
                  <a:schemeClr val="dk1"/>
                </a:solidFill>
              </a:rPr>
              <a:t>»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Июль</a:t>
            </a:r>
            <a:r>
              <a:rPr lang="en-US" sz="1200" dirty="0">
                <a:solidFill>
                  <a:schemeClr val="dk1"/>
                </a:solidFill>
              </a:rPr>
              <a:t> 2020 г.</a:t>
            </a: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78" name="Google Shape;67;p2"/>
          <p:cNvSpPr txBox="1"/>
          <p:nvPr/>
        </p:nvSpPr>
        <p:spPr>
          <a:xfrm>
            <a:off x="7037737" y="2000440"/>
            <a:ext cx="4448700" cy="3516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По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мнению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россиян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,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ключевым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приоритетом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нацпроекта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“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Образование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”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должны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быть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равные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возможности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для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всех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- </a:t>
            </a:r>
            <a:r>
              <a:rPr lang="en-US" sz="1700" b="1" dirty="0">
                <a:solidFill>
                  <a:srgbClr val="7AC0E2"/>
                </a:solidFill>
                <a:sym typeface="Arial Narrow"/>
              </a:rPr>
              <a:t>59%</a:t>
            </a:r>
            <a:endParaRPr sz="1700" b="1" dirty="0">
              <a:solidFill>
                <a:srgbClr val="7AC0E2"/>
              </a:solidFill>
              <a:sym typeface="Arial Narrow"/>
            </a:endParaRPr>
          </a:p>
          <a:p>
            <a:pPr>
              <a:lnSpc>
                <a:spcPct val="115000"/>
              </a:lnSpc>
            </a:pPr>
            <a:endParaRPr sz="1700" dirty="0">
              <a:solidFill>
                <a:schemeClr val="dk1"/>
              </a:solidFill>
              <a:sym typeface="Arial Narrow"/>
            </a:endParaRPr>
          </a:p>
          <a:p>
            <a:pPr>
              <a:lnSpc>
                <a:spcPct val="115000"/>
              </a:lnSpc>
            </a:pPr>
            <a:r>
              <a:rPr lang="en-US" sz="1700" dirty="0" err="1">
                <a:solidFill>
                  <a:schemeClr val="dk1"/>
                </a:solidFill>
                <a:sym typeface="Arial Narrow"/>
              </a:rPr>
              <a:t>Развитие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непрерывного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образования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в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течение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всей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жизни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- </a:t>
            </a:r>
            <a:r>
              <a:rPr lang="en-US" sz="1700" b="1" dirty="0">
                <a:solidFill>
                  <a:srgbClr val="7AC0E2"/>
                </a:solidFill>
                <a:sym typeface="Arial Narrow"/>
              </a:rPr>
              <a:t>15%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endParaRPr sz="1700" dirty="0">
              <a:solidFill>
                <a:schemeClr val="dk1"/>
              </a:solidFill>
              <a:sym typeface="Arial Narrow"/>
            </a:endParaRPr>
          </a:p>
          <a:p>
            <a:pPr>
              <a:lnSpc>
                <a:spcPct val="115000"/>
              </a:lnSpc>
            </a:pPr>
            <a:endParaRPr sz="1700" dirty="0">
              <a:solidFill>
                <a:schemeClr val="dk1"/>
              </a:solidFill>
              <a:sym typeface="Arial Narrow"/>
            </a:endParaRPr>
          </a:p>
          <a:p>
            <a:pPr>
              <a:lnSpc>
                <a:spcPct val="115000"/>
              </a:lnSpc>
            </a:pPr>
            <a:r>
              <a:rPr lang="en-US" sz="1700" dirty="0" err="1">
                <a:solidFill>
                  <a:schemeClr val="dk1"/>
                </a:solidFill>
                <a:sym typeface="Arial Narrow"/>
              </a:rPr>
              <a:t>Развитие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онлайн-образования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- </a:t>
            </a:r>
            <a:r>
              <a:rPr lang="en-US" sz="1700" b="1" dirty="0">
                <a:solidFill>
                  <a:srgbClr val="7AC0E2"/>
                </a:solidFill>
                <a:sym typeface="Arial Narrow"/>
              </a:rPr>
              <a:t>14%</a:t>
            </a:r>
            <a:endParaRPr sz="1700" b="1" dirty="0">
              <a:solidFill>
                <a:srgbClr val="7AC0E2"/>
              </a:solidFill>
              <a:sym typeface="Arial Narrow"/>
            </a:endParaRPr>
          </a:p>
          <a:p>
            <a:pPr>
              <a:lnSpc>
                <a:spcPct val="115000"/>
              </a:lnSpc>
            </a:pPr>
            <a:endParaRPr sz="1700" dirty="0">
              <a:solidFill>
                <a:schemeClr val="dk1"/>
              </a:solidFill>
              <a:sym typeface="Arial Narrow"/>
            </a:endParaRPr>
          </a:p>
          <a:p>
            <a:pPr>
              <a:lnSpc>
                <a:spcPct val="115000"/>
              </a:lnSpc>
            </a:pPr>
            <a:r>
              <a:rPr lang="en-US" sz="1700" dirty="0" err="1">
                <a:solidFill>
                  <a:schemeClr val="dk1"/>
                </a:solidFill>
                <a:sym typeface="Arial Narrow"/>
              </a:rPr>
              <a:t>Поддержка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</a:t>
            </a:r>
            <a:r>
              <a:rPr lang="en-US" sz="1700" dirty="0" err="1">
                <a:solidFill>
                  <a:schemeClr val="dk1"/>
                </a:solidFill>
                <a:sym typeface="Arial Narrow"/>
              </a:rPr>
              <a:t>талантов</a:t>
            </a:r>
            <a:r>
              <a:rPr lang="en-US" sz="1700" dirty="0">
                <a:solidFill>
                  <a:schemeClr val="dk1"/>
                </a:solidFill>
                <a:sym typeface="Arial Narrow"/>
              </a:rPr>
              <a:t> -  </a:t>
            </a:r>
            <a:r>
              <a:rPr lang="en-US" sz="1700" b="1" dirty="0">
                <a:solidFill>
                  <a:srgbClr val="7AC0E2"/>
                </a:solidFill>
                <a:sym typeface="Arial Narrow"/>
              </a:rPr>
              <a:t>11%</a:t>
            </a:r>
            <a:endParaRPr sz="1700" b="1" dirty="0">
              <a:solidFill>
                <a:srgbClr val="7AC0E2"/>
              </a:solidFill>
            </a:endParaRPr>
          </a:p>
        </p:txBody>
      </p:sp>
      <p:pic>
        <p:nvPicPr>
          <p:cNvPr id="2097186" name="Google Shape;68;p2"/>
          <p:cNvPicPr preferRelativeResize="0">
            <a:picLocks/>
          </p:cNvPicPr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569250" y="1879451"/>
            <a:ext cx="6199101" cy="39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73;g8d307d7042_0_22"/>
          <p:cNvGrpSpPr/>
          <p:nvPr/>
        </p:nvGrpSpPr>
        <p:grpSpPr>
          <a:xfrm>
            <a:off x="1" y="0"/>
            <a:ext cx="12192000" cy="1642500"/>
            <a:chOff x="0" y="0"/>
            <a:chExt cx="12192000" cy="1642500"/>
          </a:xfrm>
        </p:grpSpPr>
        <p:sp>
          <p:nvSpPr>
            <p:cNvPr id="1048688" name="Google Shape;74;g8d307d7042_0_22"/>
            <p:cNvSpPr/>
            <p:nvPr/>
          </p:nvSpPr>
          <p:spPr>
            <a:xfrm>
              <a:off x="0" y="0"/>
              <a:ext cx="12192000" cy="1642500"/>
            </a:xfrm>
            <a:prstGeom prst="rect">
              <a:avLst/>
            </a:prstGeom>
            <a:solidFill>
              <a:srgbClr val="7AC0E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689" name="Google Shape;75;g8d307d7042_0_22"/>
            <p:cNvSpPr txBox="1"/>
            <p:nvPr/>
          </p:nvSpPr>
          <p:spPr>
            <a:xfrm>
              <a:off x="45720" y="516329"/>
              <a:ext cx="12100500" cy="609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lang="en-US" sz="3600" b="1" dirty="0">
                  <a:solidFill>
                    <a:srgbClr val="FFFFFF"/>
                  </a:solidFill>
                </a:rPr>
                <a:t>СОЦИОЛОГИЯ</a:t>
              </a:r>
              <a:r>
                <a:rPr lang="ru-RU" sz="3600" b="1" dirty="0">
                  <a:solidFill>
                    <a:srgbClr val="FFFFFF"/>
                  </a:solidFill>
                </a:rPr>
                <a:t>.</a:t>
              </a:r>
              <a:r>
                <a:rPr lang="en-US" sz="3600" b="1" dirty="0">
                  <a:solidFill>
                    <a:srgbClr val="FFFFFF"/>
                  </a:solidFill>
                </a:rPr>
                <a:t> </a:t>
              </a:r>
              <a:br>
                <a:rPr lang="en-US" sz="3600" b="1" dirty="0">
                  <a:solidFill>
                    <a:srgbClr val="FFFFFF"/>
                  </a:solidFill>
                </a:rPr>
              </a:br>
              <a:r>
                <a:rPr lang="en-US" sz="3600" b="1" dirty="0">
                  <a:solidFill>
                    <a:srgbClr val="FFFFFF"/>
                  </a:solidFill>
                </a:rPr>
                <a:t>НАЦИОНАЛЬНЫЙ ПРОЕКТ «ОБРАЗОВАНИЕ»</a:t>
              </a:r>
              <a:endParaRPr dirty="0"/>
            </a:p>
          </p:txBody>
        </p:sp>
      </p:grpSp>
      <p:sp>
        <p:nvSpPr>
          <p:cNvPr id="1048690" name="Google Shape;76;g8d307d7042_0_22"/>
          <p:cNvSpPr txBox="1">
            <a:spLocks noGrp="1"/>
          </p:cNvSpPr>
          <p:nvPr>
            <p:ph type="body" idx="1"/>
          </p:nvPr>
        </p:nvSpPr>
        <p:spPr>
          <a:xfrm>
            <a:off x="1129803" y="1723060"/>
            <a:ext cx="9932400" cy="426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None/>
            </a:pPr>
            <a:endParaRPr sz="2000" b="1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None/>
            </a:pPr>
            <a:endParaRPr sz="2000" b="1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None/>
            </a:pPr>
            <a:endParaRPr sz="2000" b="1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None/>
            </a:pPr>
            <a:endParaRPr sz="2000" b="1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Font typeface="Arial"/>
              <a:buNone/>
            </a:pPr>
            <a:endParaRPr sz="2000" b="1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pic>
        <p:nvPicPr>
          <p:cNvPr id="2097188" name="Google Shape;77;g8d307d7042_0_22"/>
          <p:cNvPicPr preferRelativeResize="0">
            <a:picLocks/>
          </p:cNvPicPr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103675" y="1928150"/>
            <a:ext cx="6702475" cy="375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91" name="Google Shape;78;g8d307d7042_0_22"/>
          <p:cNvSpPr txBox="1"/>
          <p:nvPr/>
        </p:nvSpPr>
        <p:spPr>
          <a:xfrm>
            <a:off x="649797" y="5759071"/>
            <a:ext cx="4000500" cy="3117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АНО “</a:t>
            </a: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Диалог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”, </a:t>
            </a:r>
            <a:r>
              <a:rPr lang="en-US" sz="1200" dirty="0" err="1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февраль</a:t>
            </a:r>
            <a:r>
              <a:rPr lang="en-US" sz="1200" dirty="0">
                <a:solidFill>
                  <a:schemeClr val="accent1">
                    <a:lumMod val="50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2020 г.</a:t>
            </a:r>
            <a:endParaRPr sz="1200" dirty="0">
              <a:solidFill>
                <a:schemeClr val="accent1">
                  <a:lumMod val="50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2" name="Google Shape;79;g8d307d7042_0_22"/>
          <p:cNvSpPr txBox="1"/>
          <p:nvPr/>
        </p:nvSpPr>
        <p:spPr>
          <a:xfrm>
            <a:off x="7061700" y="2106700"/>
            <a:ext cx="45927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Чаще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россияне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осведомлены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о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нацпроектах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Демография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» (41%), «Здравоохранение» (38%) и «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Образование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» (37%). О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таких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нацпроектах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как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«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Культура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», «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Наука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» и «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Экология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»,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осведомлено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около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или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чуть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менее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трети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россиян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 (28%, 30% и 31% </a:t>
            </a:r>
            <a:r>
              <a:rPr lang="en-US" sz="1700" dirty="0" err="1">
                <a:solidFill>
                  <a:schemeClr val="accent1">
                    <a:lumMod val="50000"/>
                  </a:schemeClr>
                </a:solidFill>
              </a:rPr>
              <a:t>соответственно</a:t>
            </a:r>
            <a:r>
              <a:rPr lang="en-US" sz="1700" dirty="0">
                <a:solidFill>
                  <a:schemeClr val="accent1">
                    <a:lumMod val="50000"/>
                  </a:schemeClr>
                </a:solidFill>
              </a:rPr>
              <a:t>).</a:t>
            </a:r>
            <a:endParaRPr sz="1700" dirty="0">
              <a:solidFill>
                <a:schemeClr val="accent1">
                  <a:lumMod val="50000"/>
                </a:schemeClr>
              </a:solidFill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</a:endParaRPr>
          </a:p>
          <a:p>
            <a:pPr marL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dk1"/>
                </a:solidFill>
              </a:rPr>
              <a:t>ЦСР</a:t>
            </a:r>
            <a:r>
              <a:rPr lang="ru-RU" sz="1200" dirty="0">
                <a:solidFill>
                  <a:schemeClr val="dk1"/>
                </a:solidFill>
              </a:rPr>
              <a:t>, АНО «НП»</a:t>
            </a:r>
            <a:r>
              <a:rPr lang="en-US" sz="1200" dirty="0">
                <a:solidFill>
                  <a:schemeClr val="dk1"/>
                </a:solidFill>
              </a:rPr>
              <a:t>, </a:t>
            </a:r>
            <a:r>
              <a:rPr lang="en-US" sz="1200" dirty="0" err="1">
                <a:solidFill>
                  <a:schemeClr val="dk1"/>
                </a:solidFill>
              </a:rPr>
              <a:t>июль</a:t>
            </a:r>
            <a:r>
              <a:rPr lang="en-US" sz="1200" dirty="0">
                <a:solidFill>
                  <a:schemeClr val="dk1"/>
                </a:solidFill>
              </a:rPr>
              <a:t> 2020 г.</a:t>
            </a:r>
            <a:endParaRPr sz="1200" dirty="0">
              <a:solidFill>
                <a:schemeClr val="dk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Google Shape;84;p4"/>
          <p:cNvSpPr txBox="1"/>
          <p:nvPr/>
        </p:nvSpPr>
        <p:spPr>
          <a:xfrm>
            <a:off x="4461164" y="2274858"/>
            <a:ext cx="7546109" cy="2235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Font typeface="Arial Narrow"/>
              <a:buNone/>
            </a:pPr>
            <a:r>
              <a:rPr lang="en-US" sz="36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КАК И ЗАЧЕМ РАССКАЗЫВАТЬ </a:t>
            </a:r>
            <a:br>
              <a:rPr lang="en-US" sz="36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-US" sz="36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О НАЦ</a:t>
            </a:r>
            <a:r>
              <a:rPr lang="en-US" sz="3600" b="1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ИОНАЛЬНОМ </a:t>
            </a:r>
            <a:r>
              <a:rPr lang="en-US" sz="36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ПРОЕКТЕ ?</a:t>
            </a:r>
            <a:endParaRPr dirty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Font typeface="Arial Narrow"/>
              <a:buNone/>
            </a:pPr>
            <a:endParaRPr sz="3600" b="1" i="0" u="none" strike="noStrike" cap="none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Font typeface="Arial Narrow"/>
              <a:buNone/>
            </a:pPr>
            <a:r>
              <a:rPr lang="en-US" sz="3600" b="1" i="0" u="none" strike="noStrike" cap="none" dirty="0" err="1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краткий</a:t>
            </a:r>
            <a:r>
              <a:rPr lang="en-US" sz="36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600" b="1" i="0" u="none" strike="noStrike" cap="none" dirty="0" err="1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перечень</a:t>
            </a:r>
            <a:r>
              <a:rPr lang="en-US" sz="36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r>
              <a:rPr lang="en-US" sz="3600" b="1" i="0" u="none" strike="noStrike" cap="none" dirty="0" err="1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задач</a:t>
            </a:r>
            <a:r>
              <a:rPr lang="en-US" sz="36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 и </a:t>
            </a:r>
            <a:r>
              <a:rPr lang="en-US" sz="3600" b="1" i="0" u="none" strike="noStrike" cap="none" dirty="0" err="1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механизмов</a:t>
            </a:r>
            <a:r>
              <a:rPr lang="en-US" sz="36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   </a:t>
            </a:r>
            <a:endParaRPr dirty="0"/>
          </a:p>
        </p:txBody>
      </p:sp>
      <p:pic>
        <p:nvPicPr>
          <p:cNvPr id="2097189" name="Google Shape;85;p4" descr="Google Shape;967;g7f576e773f_0_535"/>
          <p:cNvPicPr preferRelativeResize="0">
            <a:picLocks/>
          </p:cNvPicPr>
          <p:nvPr/>
        </p:nvPicPr>
        <p:blipFill rotWithShape="1">
          <a:blip r:embed="rId3" cstate="print">
            <a:alphaModFix/>
          </a:blip>
          <a:srcRect t="29177" b="10803"/>
          <a:stretch>
            <a:fillRect/>
          </a:stretch>
        </p:blipFill>
        <p:spPr>
          <a:xfrm>
            <a:off x="0" y="0"/>
            <a:ext cx="549563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8" name="Google Shape;90;p6"/>
          <p:cNvSpPr txBox="1">
            <a:spLocks noGrp="1"/>
          </p:cNvSpPr>
          <p:nvPr>
            <p:ph type="sldNum" idx="12"/>
          </p:nvPr>
        </p:nvSpPr>
        <p:spPr>
          <a:xfrm>
            <a:off x="11569339" y="6438753"/>
            <a:ext cx="155635" cy="35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97B0"/>
                </a:buClr>
                <a:buSzPts val="800"/>
                <a:buFont typeface="Calibri"/>
                <a:buNone/>
              </a:pPr>
              <a:t>11</a:t>
            </a:fld>
            <a:endParaRPr lang="en-US" sz="800">
              <a:solidFill>
                <a:srgbClr val="8497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99" name="Google Shape;91;p6"/>
          <p:cNvSpPr txBox="1"/>
          <p:nvPr/>
        </p:nvSpPr>
        <p:spPr>
          <a:xfrm>
            <a:off x="711542" y="177600"/>
            <a:ext cx="10018158" cy="119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508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Arial Narrow"/>
              <a:buNone/>
            </a:pPr>
            <a:r>
              <a:rPr lang="en-US" sz="36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ЗАДАЧИ КОММУНИКАЦИОННОГО СОПРОВОЖДЕНИЯ</a:t>
            </a:r>
          </a:p>
        </p:txBody>
      </p:sp>
      <p:sp>
        <p:nvSpPr>
          <p:cNvPr id="1048700" name="Google Shape;92;p6"/>
          <p:cNvSpPr txBox="1"/>
          <p:nvPr/>
        </p:nvSpPr>
        <p:spPr>
          <a:xfrm>
            <a:off x="1066200" y="1820143"/>
            <a:ext cx="10059600" cy="4380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2400"/>
              <a:buFont typeface="Arial Narrow"/>
              <a:buNone/>
            </a:pPr>
            <a:r>
              <a:rPr lang="en-US" sz="24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ЗНАНИЕ</a:t>
            </a:r>
            <a:endParaRPr sz="2400" b="1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2400"/>
              <a:buFont typeface="Arial Narrow"/>
              <a:buNone/>
            </a:pPr>
            <a:endParaRPr sz="2400" b="1" dirty="0">
              <a:solidFill>
                <a:schemeClr val="accent1">
                  <a:lumMod val="50000"/>
                </a:schemeClr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 Narrow"/>
              <a:buNone/>
            </a:pPr>
            <a:r>
              <a:rPr lang="en-US" sz="1800" b="1" i="0" u="none" strike="noStrike" cap="none" dirty="0">
                <a:solidFill>
                  <a:schemeClr val="accent1">
                    <a:lumMod val="50000"/>
                  </a:schemeClr>
                </a:solidFill>
                <a:latin typeface="Arial Narrow"/>
                <a:ea typeface="Arial Narrow"/>
                <a:cs typeface="Arial Narrow"/>
                <a:sym typeface="Arial Narrow"/>
              </a:rPr>
              <a:t>РОСТ ЧИСЛА ЛЮДЕЙ В ЦЕЛЕВЫХ АУДИТОРИЯХ, ЗНАЮЩИХ О КЛЮЧЕВЫХ МЕРАХ НАЦПРОЕКТА «ОБРАЗОВАНИЕ»</a:t>
            </a:r>
            <a:endParaRPr dirty="0">
              <a:solidFill>
                <a:schemeClr val="accent1">
                  <a:lumMod val="50000"/>
                </a:schemeClr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 Narrow"/>
              <a:buNone/>
            </a:pPr>
            <a:endParaRPr sz="1800" b="1" i="0" u="none" strike="noStrike" cap="none" dirty="0">
              <a:solidFill>
                <a:srgbClr val="40404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2400"/>
              <a:buFont typeface="Arial Narrow"/>
              <a:buNone/>
            </a:pPr>
            <a:r>
              <a:rPr lang="en-US" sz="24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ОТНОШЕНИЕ</a:t>
            </a:r>
            <a:endParaRPr sz="2400" b="1" i="0" u="none" strike="noStrike" cap="none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2400"/>
              <a:buFont typeface="Arial Narrow"/>
              <a:buNone/>
            </a:pPr>
            <a:endParaRPr sz="2400" b="1" dirty="0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 Narrow"/>
              <a:buNone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РОСТ ЧИСЛА ЛЮДЕЙ, СЧИТАЮЩИХ, ЧТО ГОСУДАРСТВО СТАЛО УДЕЛЯТЬ БОЛЬШЕ ВНИМАНИЯ ПРЕДОСТАВЛЕНИЮ РАВНОГО ДОСТУПА К КАЧЕСТВЕННОМУ ОБРАЗОВАНИЮ НА ТЕРРИТОРИИ ВСЕЙ СТРАНЫ</a:t>
            </a:r>
            <a:endParaRPr sz="20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000"/>
              <a:buFont typeface="Arial Narrow"/>
              <a:buNone/>
            </a:pPr>
            <a:endParaRPr sz="2000" b="0" i="0" u="none" strike="noStrike" cap="none" dirty="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2400"/>
              <a:buFont typeface="Arial Narrow"/>
              <a:buNone/>
            </a:pPr>
            <a:r>
              <a:rPr lang="en-US" sz="2400" b="1" i="0" u="none" strike="noStrike" cap="none" dirty="0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ВОВЛЕЧЕНИЕ</a:t>
            </a:r>
            <a:r>
              <a:rPr lang="en-US" sz="24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 </a:t>
            </a:r>
            <a:endParaRPr sz="2400" b="1" dirty="0">
              <a:solidFill>
                <a:srgbClr val="40404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Arial Narrow"/>
              <a:buNone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ЧИСЛО ЛЮДЕЙ, НКО, ВОЛОНТЕРОВ, ОРГАНИЗАЦИЙ, ОБРАТИВШИХСЯ К РАЗНЫМ СЕРВИСАМ НАЦПРОЕКТА «ОБРАЗОВАНИЕ»</a:t>
            </a:r>
            <a:endParaRPr dirty="0"/>
          </a:p>
        </p:txBody>
      </p:sp>
      <p:grpSp>
        <p:nvGrpSpPr>
          <p:cNvPr id="107" name="Google Shape;93;p6"/>
          <p:cNvGrpSpPr/>
          <p:nvPr/>
        </p:nvGrpSpPr>
        <p:grpSpPr>
          <a:xfrm>
            <a:off x="1" y="0"/>
            <a:ext cx="12192001" cy="1642543"/>
            <a:chOff x="0" y="0"/>
            <a:chExt cx="12192000" cy="1642542"/>
          </a:xfrm>
        </p:grpSpPr>
        <p:sp>
          <p:nvSpPr>
            <p:cNvPr id="1048701" name="Google Shape;94;p6"/>
            <p:cNvSpPr/>
            <p:nvPr/>
          </p:nvSpPr>
          <p:spPr>
            <a:xfrm>
              <a:off x="0" y="0"/>
              <a:ext cx="12192000" cy="1642542"/>
            </a:xfrm>
            <a:prstGeom prst="rect">
              <a:avLst/>
            </a:prstGeom>
            <a:solidFill>
              <a:srgbClr val="7AC0E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702" name="Google Shape;95;p6"/>
            <p:cNvSpPr txBox="1"/>
            <p:nvPr/>
          </p:nvSpPr>
          <p:spPr>
            <a:xfrm>
              <a:off x="45720" y="507601"/>
              <a:ext cx="12100561" cy="627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ЗАДАЧИ КОММУНИКАЦИОННОГО СОПРОВОЖДЕНИЯ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push/>
      </p:transition>
    </mc:Choice>
    <mc:Fallback>
      <p:transition spd="slow">
        <p:pu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/>
                                        <p:tgtEl>
                                          <p:spTgt spid="1048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1" name="Google Shape;100;p5"/>
          <p:cNvSpPr txBox="1">
            <a:spLocks noGrp="1"/>
          </p:cNvSpPr>
          <p:nvPr>
            <p:ph type="sldNum" idx="12"/>
          </p:nvPr>
        </p:nvSpPr>
        <p:spPr>
          <a:xfrm>
            <a:off x="11569339" y="6438753"/>
            <a:ext cx="155635" cy="35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97B0"/>
                </a:buClr>
                <a:buSzPts val="800"/>
                <a:buFont typeface="Calibri"/>
                <a:buNone/>
              </a:pPr>
              <a:t>12</a:t>
            </a:fld>
            <a:endParaRPr lang="en-US" sz="800">
              <a:solidFill>
                <a:srgbClr val="8497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82" name="Google Shape;101;p5"/>
          <p:cNvSpPr txBox="1"/>
          <p:nvPr/>
        </p:nvSpPr>
        <p:spPr>
          <a:xfrm>
            <a:off x="5896507" y="1610563"/>
            <a:ext cx="6849601" cy="2225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200"/>
              <a:buFont typeface="Arial Narrow"/>
              <a:buNone/>
            </a:pPr>
            <a:r>
              <a:rPr lang="en-US" sz="32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НУЖНО </a:t>
            </a:r>
            <a:br>
              <a:rPr lang="en-US" sz="32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-US" sz="32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СФОРМИРОВАТЬ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3200"/>
              <a:buFont typeface="Arial Narrow"/>
              <a:buNone/>
            </a:pPr>
            <a:r>
              <a:rPr lang="en-US" sz="32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ЗНАНИЕ О НАЦПРОЕКТЕ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2F2F2"/>
              </a:buClr>
              <a:buSzPts val="3200"/>
              <a:buFont typeface="Arial Narrow"/>
              <a:buNone/>
            </a:pPr>
            <a:r>
              <a:rPr lang="en-US" sz="32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КАК</a:t>
            </a:r>
          </a:p>
        </p:txBody>
      </p:sp>
      <p:sp>
        <p:nvSpPr>
          <p:cNvPr id="1048683" name="Google Shape;102;p5"/>
          <p:cNvSpPr/>
          <p:nvPr/>
        </p:nvSpPr>
        <p:spPr>
          <a:xfrm>
            <a:off x="6800282" y="4810979"/>
            <a:ext cx="5041800" cy="152400"/>
          </a:xfrm>
          <a:prstGeom prst="rect">
            <a:avLst/>
          </a:prstGeom>
          <a:solidFill>
            <a:srgbClr val="281C70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97187" name="Google Shape;103;p5" descr="Рисунок 1"/>
          <p:cNvPicPr preferRelativeResize="0">
            <a:picLocks/>
          </p:cNvPicPr>
          <p:nvPr/>
        </p:nvPicPr>
        <p:blipFill rotWithShape="1">
          <a:blip r:embed="rId3" cstate="print">
            <a:alphaModFix/>
          </a:blip>
          <a:srcRect/>
          <a:stretch>
            <a:fillRect/>
          </a:stretch>
        </p:blipFill>
        <p:spPr>
          <a:xfrm>
            <a:off x="401388" y="738936"/>
            <a:ext cx="4354680" cy="39683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" name="Google Shape;104;p5"/>
          <p:cNvGrpSpPr/>
          <p:nvPr/>
        </p:nvGrpSpPr>
        <p:grpSpPr>
          <a:xfrm>
            <a:off x="6800307" y="937135"/>
            <a:ext cx="5041851" cy="3571801"/>
            <a:chOff x="-50" y="-408187"/>
            <a:chExt cx="5041850" cy="3571800"/>
          </a:xfrm>
        </p:grpSpPr>
        <p:sp>
          <p:nvSpPr>
            <p:cNvPr id="1048684" name="Google Shape;105;p5"/>
            <p:cNvSpPr/>
            <p:nvPr/>
          </p:nvSpPr>
          <p:spPr>
            <a:xfrm>
              <a:off x="-50" y="-408187"/>
              <a:ext cx="5041800" cy="3571800"/>
            </a:xfrm>
            <a:prstGeom prst="rect">
              <a:avLst/>
            </a:prstGeom>
            <a:solidFill>
              <a:srgbClr val="7AC0E2"/>
            </a:solidFill>
            <a:ln>
              <a:noFill/>
            </a:ln>
          </p:spPr>
          <p:txBody>
            <a:bodyPr spcFirstLastPara="1" wrap="square" lIns="45700" tIns="45700" rIns="45700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2F2F2"/>
                </a:buClr>
                <a:buSzPts val="3200"/>
                <a:buFont typeface="Arial Narrow"/>
                <a:buNone/>
              </a:pPr>
              <a:endParaRPr sz="32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048685" name="Google Shape;106;p5"/>
            <p:cNvSpPr txBox="1"/>
            <p:nvPr/>
          </p:nvSpPr>
          <p:spPr>
            <a:xfrm>
              <a:off x="0" y="265250"/>
              <a:ext cx="5041800" cy="26638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2F2F2"/>
                </a:buClr>
                <a:buSzPts val="3200"/>
                <a:buFont typeface="Arial Narrow"/>
                <a:buNone/>
              </a:pPr>
              <a:endParaRPr sz="3200" b="1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2F2F2"/>
                </a:buClr>
                <a:buSzPts val="3200"/>
                <a:buFont typeface="Arial Narrow"/>
                <a:buNone/>
              </a:pPr>
              <a:r>
                <a:rPr lang="en-US" sz="3200" b="1" i="0" u="none" strike="noStrike" cap="none">
                  <a:solidFill>
                    <a:srgbClr val="F2F2F2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СФОРМИРОВАТЬ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F2F2F2"/>
                </a:buClr>
                <a:buSzPts val="3200"/>
                <a:buFont typeface="Arial Narrow"/>
                <a:buNone/>
              </a:pPr>
              <a:r>
                <a:rPr lang="en-US" sz="3200" b="1" i="0" u="none" strike="noStrike" cap="none">
                  <a:solidFill>
                    <a:srgbClr val="F2F2F2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ЗНАНИЕ О НАЦПРОЕКТЕ </a:t>
              </a:r>
            </a:p>
            <a:p>
              <a:pPr marL="0" marR="0" lvl="0" indent="0" algn="ctr" rtl="0">
                <a:lnSpc>
                  <a:spcPct val="100000"/>
                </a:lnSpc>
                <a:spcBef>
                  <a:spcPts val="1000"/>
                </a:spcBef>
                <a:spcAft>
                  <a:spcPts val="0"/>
                </a:spcAft>
                <a:buClr>
                  <a:srgbClr val="F2F2F2"/>
                </a:buClr>
                <a:buSzPts val="3200"/>
                <a:buFont typeface="Arial Narrow"/>
                <a:buNone/>
              </a:pPr>
              <a:r>
                <a:rPr lang="en-US" sz="3200" b="1" i="0" u="none" strike="noStrike" cap="none">
                  <a:solidFill>
                    <a:srgbClr val="F2F2F2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КАК О СВОИХ ВОЗМОЖНОСТЯХ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Google Shape;113;p7"/>
          <p:cNvSpPr txBox="1">
            <a:spLocks noGrp="1"/>
          </p:cNvSpPr>
          <p:nvPr>
            <p:ph type="sldNum" idx="12"/>
          </p:nvPr>
        </p:nvSpPr>
        <p:spPr>
          <a:xfrm>
            <a:off x="11569339" y="6438753"/>
            <a:ext cx="155635" cy="3523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97B0"/>
                </a:buClr>
                <a:buSzPts val="800"/>
                <a:buFont typeface="Calibri"/>
                <a:buNone/>
              </a:pPr>
              <a:t>13</a:t>
            </a:fld>
            <a:endParaRPr lang="en-US" sz="800">
              <a:solidFill>
                <a:srgbClr val="8497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37" name="Google Shape;114;p7"/>
          <p:cNvSpPr txBox="1"/>
          <p:nvPr/>
        </p:nvSpPr>
        <p:spPr>
          <a:xfrm>
            <a:off x="2343391" y="1637479"/>
            <a:ext cx="8769173" cy="4237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Calibri"/>
              <a:buChar char="●"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СТРОИТЕЛЬСТВО СОВРЕМЕННЫХ ШКОЛ С АКЦЕНТОМ НА СЕЛЬСКИЕ ТЕРРИТОРИИ, ОТКРЫТИЕ ЦЕНТРОВ «ТОЧКА РОСТА»  В СЕЛАХ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Calibri"/>
              <a:buChar char="●"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РАЗВИТИЕ ДОПОБРАЗОВАНИЯ ДЕТЕЙ: КВАНТОРИУМЫ, ЦЕНТРЫ ВЫЯВЛЕНИЯ ТАЛАНТОВ (СИРИУС), ПРОЕКТОРИЯ, БИЛЕТ В БУДУЩЕЕ, ОБРАЗОВАТЕЛЬНЫЕ СМЕНЫ В ДЕТСКИХ ЛАГЕРЯХ. В ПРИОРИТЕТЕ ГОСУДАРСТВА – УСПЕХ КАЖДОГО РЕБЕНКА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Calibri"/>
              <a:buChar char="●"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СТРОИТЕЛЬСТВО КОНСУЛЬТАЦИОННЫХ ЦЕНТРОВ ДЛЯ РОДИТЕЛЕЙ. ПОДДЕРЖКА СЕМЕЙ, ИМЕЮЩИХ ДЕТЕЙ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Calibri"/>
              <a:buChar char="●"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РАЗВИТИЕ СРЕДНЕГО ПРОФЕССИОНАЛЬНОГО ОБРАЗОВАНИЯ: СОВРЕМЕННЫЕ МАСТЕРСКИЕ, ДЕМОНСТРАЦИОННЫЕ ЭКЗАМЕНЫ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Calibri"/>
              <a:buChar char="●"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УЧАСТИЕ ДЕТЕЙ И УЧИТЕЛЕЙ ВО ВСЕРОССИЙСКИХ КОНКУРСАХ;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Calibri"/>
              <a:buChar char="●"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ЦЕНТРЫ НЕПРЕРЫВНОГО ОБРАЗОВАНИЯ ДЛЯ ПОВЫШЕНИЯ КВАЛИФИКАЦИИ УЧИТЕЛЕЙ</a:t>
            </a:r>
            <a:endParaRPr dirty="0"/>
          </a:p>
          <a:p>
            <a:pPr marL="4572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1800"/>
              <a:buFont typeface="Calibri"/>
              <a:buChar char="●"/>
            </a:pPr>
            <a:r>
              <a:rPr lang="en-US" sz="1800" b="1" i="0" u="none" strike="noStrike" cap="none" dirty="0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СОЗДАНИЕ СОВРЕМЕННОЙ И БЕЗОПАСНОЙ ЦИФРОВОЙ ОБРАЗОВАТЕЛЬНОЙ СРЕДЫ, ОБЕСПЕЧИВАЮЩЕЙ ВЫСОКОЕ КАЧЕСТВО ОБРАЗОВАНИЯ: ВЫСОКОСКОРОСТНОЙ ИНТЕРНЕТ В ШКОЛАХ, СОВРЕМЕННОЕ ОБОРУДОВАНИЕ ДЛЯ ОБУЧЕНИЯ.</a:t>
            </a:r>
            <a:endParaRPr dirty="0"/>
          </a:p>
        </p:txBody>
      </p:sp>
      <p:grpSp>
        <p:nvGrpSpPr>
          <p:cNvPr id="74" name="Google Shape;115;p7"/>
          <p:cNvGrpSpPr/>
          <p:nvPr/>
        </p:nvGrpSpPr>
        <p:grpSpPr>
          <a:xfrm>
            <a:off x="0" y="-1"/>
            <a:ext cx="12192001" cy="1642545"/>
            <a:chOff x="0" y="17070"/>
            <a:chExt cx="12192000" cy="1642543"/>
          </a:xfrm>
        </p:grpSpPr>
        <p:sp>
          <p:nvSpPr>
            <p:cNvPr id="1048638" name="Google Shape;116;p7"/>
            <p:cNvSpPr/>
            <p:nvPr/>
          </p:nvSpPr>
          <p:spPr>
            <a:xfrm>
              <a:off x="0" y="17070"/>
              <a:ext cx="12192000" cy="1642543"/>
            </a:xfrm>
            <a:prstGeom prst="rect">
              <a:avLst/>
            </a:prstGeom>
            <a:solidFill>
              <a:srgbClr val="7AC0E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508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639" name="Google Shape;117;p7"/>
            <p:cNvSpPr txBox="1"/>
            <p:nvPr/>
          </p:nvSpPr>
          <p:spPr>
            <a:xfrm>
              <a:off x="45719" y="524672"/>
              <a:ext cx="12100561" cy="627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508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lang="en-US" sz="3600" b="1">
                  <a:solidFill>
                    <a:srgbClr val="FFFFFF"/>
                  </a:solidFill>
                </a:rPr>
                <a:t>О КАКИХ </a:t>
              </a:r>
              <a:r>
                <a:rPr lang="en-US" sz="3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МЕРА</a:t>
              </a:r>
              <a:r>
                <a:rPr lang="en-US" sz="3600" b="1">
                  <a:solidFill>
                    <a:srgbClr val="FFFFFF"/>
                  </a:solidFill>
                </a:rPr>
                <a:t>Х</a:t>
              </a:r>
              <a:r>
                <a:rPr lang="en-US" sz="3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НУЖНО РАССКАЗЫВАТЬ:</a:t>
              </a:r>
            </a:p>
          </p:txBody>
        </p:sp>
      </p:grpSp>
      <p:pic>
        <p:nvPicPr>
          <p:cNvPr id="2097161" name="Google Shape;118;p7" descr="Рисунок 7"/>
          <p:cNvPicPr preferRelativeResize="0">
            <a:picLocks/>
          </p:cNvPicPr>
          <p:nvPr/>
        </p:nvPicPr>
        <p:blipFill rotWithShape="1">
          <a:blip r:embed="rId3" cstate="print">
            <a:alphaModFix/>
          </a:blip>
          <a:srcRect/>
          <a:stretch>
            <a:fillRect/>
          </a:stretch>
        </p:blipFill>
        <p:spPr>
          <a:xfrm>
            <a:off x="136634" y="2060027"/>
            <a:ext cx="2060028" cy="17867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Google Shape;123;p3"/>
          <p:cNvSpPr txBox="1">
            <a:spLocks noGrp="1"/>
          </p:cNvSpPr>
          <p:nvPr>
            <p:ph type="body" idx="1"/>
          </p:nvPr>
        </p:nvSpPr>
        <p:spPr>
          <a:xfrm>
            <a:off x="714703" y="2017985"/>
            <a:ext cx="9932276" cy="42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None/>
            </a:pPr>
            <a:r>
              <a:rPr lang="en-US" sz="3600" b="1">
                <a:solidFill>
                  <a:srgbClr val="7AC0E2"/>
                </a:solidFill>
                <a:latin typeface="Arial Narrow"/>
                <a:ea typeface="Arial Narrow"/>
                <a:cs typeface="Arial Narrow"/>
                <a:sym typeface="Arial Narrow"/>
              </a:rPr>
              <a:t>Здесь. Сейчас. Для тебя</a:t>
            </a:r>
            <a:endParaRPr sz="3600" b="1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0" lvl="0" indent="0" algn="l" rtl="0">
              <a:lnSpc>
                <a:spcPct val="81000"/>
              </a:lnSpc>
              <a:spcBef>
                <a:spcPts val="0"/>
              </a:spcBef>
              <a:spcAft>
                <a:spcPts val="0"/>
              </a:spcAft>
              <a:buClr>
                <a:srgbClr val="7AC0E2"/>
              </a:buClr>
              <a:buSzPts val="3600"/>
              <a:buNone/>
            </a:pPr>
            <a:endParaRPr sz="3600" b="1">
              <a:solidFill>
                <a:srgbClr val="7AC0E2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228600" lvl="0" indent="-2286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Char char="•"/>
            </a:pPr>
            <a:r>
              <a:rPr lang="en-US" sz="2400" b="1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ГОСУДАРСТВО ОРИЕНТИРУЕТ НАЦПРОЕКТЫ НА ПОДДЕРЖКУ </a:t>
            </a:r>
            <a:br>
              <a:rPr lang="en-US" sz="2400" b="1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</a:br>
            <a:r>
              <a:rPr lang="en-US" sz="2400" b="1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И УЛУЧШЕНИЕ ЖИЗНИ ЗДЕСЬ И СЕЙЧАС</a:t>
            </a:r>
          </a:p>
          <a:p>
            <a:pPr marL="228600" lvl="0" indent="-762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None/>
            </a:pPr>
            <a:endParaRPr sz="2400" b="1">
              <a:solidFill>
                <a:srgbClr val="40404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228600" lvl="0" indent="-2286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Char char="•"/>
            </a:pPr>
            <a:r>
              <a:rPr lang="en-US" sz="2400" b="1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НАЦИОНАЛЬНЫЕ ПРОЕКТЫ – ПРОЕКТЫ ДЛЯ РАЗВИТИЯ РЕГИОНОВ</a:t>
            </a:r>
          </a:p>
          <a:p>
            <a:pPr marL="228600" lvl="0" indent="-762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None/>
            </a:pPr>
            <a:endParaRPr sz="2400" b="1">
              <a:solidFill>
                <a:srgbClr val="404040"/>
              </a:solidFill>
              <a:latin typeface="Arial Narrow"/>
              <a:ea typeface="Arial Narrow"/>
              <a:cs typeface="Arial Narrow"/>
              <a:sym typeface="Arial Narrow"/>
            </a:endParaRPr>
          </a:p>
          <a:p>
            <a:pPr marL="228600" lvl="0" indent="-22860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rgbClr val="404040"/>
              </a:buClr>
              <a:buSzPts val="2400"/>
              <a:buChar char="•"/>
            </a:pPr>
            <a:r>
              <a:rPr lang="en-US" sz="2400" b="1">
                <a:solidFill>
                  <a:srgbClr val="404040"/>
                </a:solidFill>
                <a:latin typeface="Arial Narrow"/>
                <a:ea typeface="Arial Narrow"/>
                <a:cs typeface="Arial Narrow"/>
                <a:sym typeface="Arial Narrow"/>
              </a:rPr>
              <a:t>НАЦИОНАЛЬНЫЕ ПРОЕКТЫ – ПРОЕКТЫ ВСЕЙ НАЦИИ: КАЖДЫЙ МОЖЕТ УЧАСТВОВАТЬ</a:t>
            </a:r>
            <a:endParaRPr>
              <a:solidFill>
                <a:srgbClr val="767171"/>
              </a:solidFill>
            </a:endParaRPr>
          </a:p>
          <a:p>
            <a:pPr marL="0" lvl="0" indent="0" algn="l" rtl="0">
              <a:lnSpc>
                <a:spcPct val="81000"/>
              </a:lnSpc>
              <a:spcBef>
                <a:spcPts val="1000"/>
              </a:spcBef>
              <a:spcAft>
                <a:spcPts val="0"/>
              </a:spcAft>
              <a:buClr>
                <a:srgbClr val="767171"/>
              </a:buClr>
              <a:buSzPts val="1800"/>
              <a:buNone/>
            </a:pPr>
            <a:r>
              <a:rPr lang="en-US" sz="1800" b="1">
                <a:solidFill>
                  <a:srgbClr val="76717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</a:p>
        </p:txBody>
      </p:sp>
      <p:grpSp>
        <p:nvGrpSpPr>
          <p:cNvPr id="67" name="Google Shape;124;p3"/>
          <p:cNvGrpSpPr/>
          <p:nvPr/>
        </p:nvGrpSpPr>
        <p:grpSpPr>
          <a:xfrm>
            <a:off x="1" y="0"/>
            <a:ext cx="12192002" cy="1642543"/>
            <a:chOff x="0" y="0"/>
            <a:chExt cx="12192000" cy="1642542"/>
          </a:xfrm>
        </p:grpSpPr>
        <p:sp>
          <p:nvSpPr>
            <p:cNvPr id="1048626" name="Google Shape;125;p3"/>
            <p:cNvSpPr/>
            <p:nvPr/>
          </p:nvSpPr>
          <p:spPr>
            <a:xfrm>
              <a:off x="0" y="0"/>
              <a:ext cx="12192000" cy="1642542"/>
            </a:xfrm>
            <a:prstGeom prst="rect">
              <a:avLst/>
            </a:prstGeom>
            <a:solidFill>
              <a:srgbClr val="7AC0E2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endPara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627" name="Google Shape;126;p3"/>
            <p:cNvSpPr txBox="1"/>
            <p:nvPr/>
          </p:nvSpPr>
          <p:spPr>
            <a:xfrm>
              <a:off x="45720" y="516329"/>
              <a:ext cx="12100561" cy="6098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600"/>
                <a:buFont typeface="Arial"/>
                <a:buNone/>
              </a:pPr>
              <a:r>
                <a:rPr lang="en-US" sz="3600" b="1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О</a:t>
              </a:r>
              <a:r>
                <a:rPr lang="en-US" sz="3600" b="1">
                  <a:solidFill>
                    <a:srgbClr val="FFFFFF"/>
                  </a:solidFill>
                </a:rPr>
                <a:t>СНОВНЫЕ ПОСЫЛЫ 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Google Shape;198;p13"/>
          <p:cNvSpPr txBox="1">
            <a:spLocks noGrp="1"/>
          </p:cNvSpPr>
          <p:nvPr>
            <p:ph type="sldNum" idx="12"/>
          </p:nvPr>
        </p:nvSpPr>
        <p:spPr>
          <a:xfrm>
            <a:off x="11543591" y="6438753"/>
            <a:ext cx="207130" cy="196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97B0"/>
                </a:buClr>
                <a:buSzPts val="800"/>
                <a:buFont typeface="Calibri"/>
                <a:buNone/>
              </a:pPr>
              <a:t>15</a:t>
            </a:fld>
            <a:endParaRPr lang="en-US" sz="800">
              <a:solidFill>
                <a:srgbClr val="8497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596" name="Google Shape;199;p13"/>
          <p:cNvSpPr txBox="1"/>
          <p:nvPr/>
        </p:nvSpPr>
        <p:spPr>
          <a:xfrm>
            <a:off x="1152818" y="367018"/>
            <a:ext cx="10409330" cy="62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Arial Narrow"/>
              <a:buNone/>
            </a:pPr>
            <a:r>
              <a:rPr lang="en-US" sz="36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ЧТО НУЖНО ИЗМЕНИТЬ В РЕЛИЗАХ? </a:t>
            </a:r>
          </a:p>
        </p:txBody>
      </p:sp>
      <p:sp>
        <p:nvSpPr>
          <p:cNvPr id="1048597" name="Google Shape;202;p13"/>
          <p:cNvSpPr/>
          <p:nvPr/>
        </p:nvSpPr>
        <p:spPr>
          <a:xfrm>
            <a:off x="1" y="0"/>
            <a:ext cx="12192002" cy="991859"/>
          </a:xfrm>
          <a:prstGeom prst="rect">
            <a:avLst/>
          </a:prstGeom>
          <a:solidFill>
            <a:srgbClr val="7AC0E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ru-RU" sz="36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ПОЗИТИВНЫЕ ПРИМЕРЫ</a:t>
            </a:r>
            <a:endParaRPr sz="36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7155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854" y="1101134"/>
            <a:ext cx="3773282" cy="4858034"/>
          </a:xfrm>
          <a:prstGeom prst="rect">
            <a:avLst/>
          </a:prstGeom>
        </p:spPr>
      </p:pic>
      <p:pic>
        <p:nvPicPr>
          <p:cNvPr id="2097156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17136" y="1127375"/>
            <a:ext cx="3476243" cy="4831793"/>
          </a:xfrm>
          <a:prstGeom prst="rect">
            <a:avLst/>
          </a:prstGeom>
        </p:spPr>
      </p:pic>
      <p:pic>
        <p:nvPicPr>
          <p:cNvPr id="2097157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91838" y="1101134"/>
            <a:ext cx="3476243" cy="4831793"/>
          </a:xfrm>
          <a:prstGeom prst="rect">
            <a:avLst/>
          </a:prstGeom>
        </p:spPr>
      </p:pic>
      <p:sp>
        <p:nvSpPr>
          <p:cNvPr id="1048598" name="Прямоугольник 9"/>
          <p:cNvSpPr/>
          <p:nvPr/>
        </p:nvSpPr>
        <p:spPr>
          <a:xfrm>
            <a:off x="2702513" y="5985409"/>
            <a:ext cx="3059718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000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</a:t>
            </a:r>
            <a:r>
              <a:rPr lang="en-US" sz="2000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упоминание </a:t>
            </a:r>
            <a:endParaRPr lang="en-US" sz="2000" dirty="0">
              <a:solidFill>
                <a:schemeClr val="bg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2000" dirty="0">
                <a:solidFill>
                  <a:srgbClr val="00B05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+</a:t>
            </a:r>
            <a:r>
              <a:rPr lang="en-US" sz="20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 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подробный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бэкграунд</a:t>
            </a:r>
            <a:endParaRPr lang="ru-RU" sz="2000" dirty="0">
              <a:solidFill>
                <a:schemeClr val="bg2">
                  <a:lumMod val="25000"/>
                </a:schemeClr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1048599" name="Прямоугольник 10"/>
          <p:cNvSpPr/>
          <p:nvPr/>
        </p:nvSpPr>
        <p:spPr>
          <a:xfrm>
            <a:off x="136427" y="2010328"/>
            <a:ext cx="1894068" cy="15541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00" name="Прямоугольник 11"/>
          <p:cNvSpPr/>
          <p:nvPr/>
        </p:nvSpPr>
        <p:spPr>
          <a:xfrm>
            <a:off x="4982125" y="3916883"/>
            <a:ext cx="1894068" cy="15541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/>
                                        <p:tgtEl>
                                          <p:spTgt spid="10485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Google Shape;198;p13"/>
          <p:cNvSpPr txBox="1">
            <a:spLocks noGrp="1"/>
          </p:cNvSpPr>
          <p:nvPr>
            <p:ph type="sldNum" idx="12"/>
          </p:nvPr>
        </p:nvSpPr>
        <p:spPr>
          <a:xfrm>
            <a:off x="11543591" y="6438753"/>
            <a:ext cx="207130" cy="196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497B0"/>
              </a:buClr>
              <a:buSzPts val="800"/>
              <a:buFont typeface="Calibri"/>
              <a:buNone/>
            </a:pPr>
            <a:fld id="{00000000-1234-1234-1234-123412341234}" type="slidenum">
              <a:rPr lang="en-US" sz="800">
                <a:solidFill>
                  <a:srgbClr val="8497B0"/>
                </a:solidFill>
                <a:latin typeface="Calibri"/>
                <a:ea typeface="Calibri"/>
                <a:cs typeface="Calibri"/>
                <a:sym typeface="Calibri"/>
              </a:rPr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8497B0"/>
                </a:buClr>
                <a:buSzPts val="800"/>
                <a:buFont typeface="Calibri"/>
                <a:buNone/>
              </a:pPr>
              <a:t>16</a:t>
            </a:fld>
            <a:endParaRPr lang="en-US" sz="800">
              <a:solidFill>
                <a:srgbClr val="8497B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8614" name="Google Shape;199;p13"/>
          <p:cNvSpPr txBox="1"/>
          <p:nvPr/>
        </p:nvSpPr>
        <p:spPr>
          <a:xfrm>
            <a:off x="1152818" y="367018"/>
            <a:ext cx="10409330" cy="62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3600"/>
              <a:buFont typeface="Arial Narrow"/>
              <a:buNone/>
            </a:pPr>
            <a:r>
              <a:rPr lang="en-US" sz="3600" b="1" i="0" u="none" strike="noStrike" cap="none">
                <a:solidFill>
                  <a:srgbClr val="F2F2F2"/>
                </a:solidFill>
                <a:latin typeface="Arial Narrow"/>
                <a:ea typeface="Arial Narrow"/>
                <a:cs typeface="Arial Narrow"/>
                <a:sym typeface="Arial Narrow"/>
              </a:rPr>
              <a:t>ЧТО НУЖНО ИЗМЕНИТЬ В РЕЛИЗАХ? </a:t>
            </a:r>
          </a:p>
        </p:txBody>
      </p:sp>
      <p:sp>
        <p:nvSpPr>
          <p:cNvPr id="1048615" name="Google Shape;202;p13"/>
          <p:cNvSpPr/>
          <p:nvPr/>
        </p:nvSpPr>
        <p:spPr>
          <a:xfrm>
            <a:off x="1" y="0"/>
            <a:ext cx="12192002" cy="991859"/>
          </a:xfrm>
          <a:prstGeom prst="rect">
            <a:avLst/>
          </a:prstGeom>
          <a:solidFill>
            <a:srgbClr val="7AC0E2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</a:pPr>
            <a:r>
              <a:rPr lang="ru-RU" sz="3600" b="1" i="0" u="none" strike="noStrike" cap="none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НЕГАТИВНЫЕ ПРИМЕРЫ</a:t>
            </a:r>
            <a:endParaRPr sz="3600" b="1" i="0" u="none" strike="noStrike" cap="none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330" y="1185673"/>
            <a:ext cx="4316826" cy="3238500"/>
          </a:xfrm>
          <a:prstGeom prst="rect">
            <a:avLst/>
          </a:prstGeom>
        </p:spPr>
      </p:pic>
      <p:pic>
        <p:nvPicPr>
          <p:cNvPr id="2097159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14196" y="1224791"/>
            <a:ext cx="2934519" cy="4308797"/>
          </a:xfrm>
          <a:prstGeom prst="rect">
            <a:avLst/>
          </a:prstGeom>
        </p:spPr>
      </p:pic>
      <p:pic>
        <p:nvPicPr>
          <p:cNvPr id="2097160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144658" y="1224791"/>
            <a:ext cx="3100553" cy="2607224"/>
          </a:xfrm>
          <a:prstGeom prst="rect">
            <a:avLst/>
          </a:prstGeom>
        </p:spPr>
      </p:pic>
      <p:sp>
        <p:nvSpPr>
          <p:cNvPr id="1048616" name="Прямоугольник 13"/>
          <p:cNvSpPr/>
          <p:nvPr/>
        </p:nvSpPr>
        <p:spPr>
          <a:xfrm>
            <a:off x="8144658" y="2501231"/>
            <a:ext cx="2859281" cy="303692"/>
          </a:xfrm>
          <a:prstGeom prst="rect">
            <a:avLst/>
          </a:prstGeom>
          <a:noFill/>
          <a:ln>
            <a:solidFill>
              <a:srgbClr val="E23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7" name="Прямоугольник 14"/>
          <p:cNvSpPr/>
          <p:nvPr/>
        </p:nvSpPr>
        <p:spPr>
          <a:xfrm>
            <a:off x="170330" y="3920829"/>
            <a:ext cx="4211722" cy="413401"/>
          </a:xfrm>
          <a:prstGeom prst="rect">
            <a:avLst/>
          </a:prstGeom>
          <a:noFill/>
          <a:ln>
            <a:solidFill>
              <a:srgbClr val="E239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48618" name="Прямоугольник 15"/>
          <p:cNvSpPr/>
          <p:nvPr/>
        </p:nvSpPr>
        <p:spPr>
          <a:xfrm>
            <a:off x="170330" y="4617987"/>
            <a:ext cx="3855755" cy="18357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упоминание НП должно быть в первом абзаце</a:t>
            </a:r>
          </a:p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нет подробностей именно про </a:t>
            </a:r>
            <a:r>
              <a:rPr lang="ru-RU" sz="2000" dirty="0" err="1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допобразование</a:t>
            </a: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, упор на субсидии и количество мест</a:t>
            </a:r>
          </a:p>
        </p:txBody>
      </p:sp>
      <p:sp>
        <p:nvSpPr>
          <p:cNvPr id="1048619" name="Прямоугольник 16"/>
          <p:cNvSpPr/>
          <p:nvPr/>
        </p:nvSpPr>
        <p:spPr>
          <a:xfrm>
            <a:off x="8144658" y="4127529"/>
            <a:ext cx="3143931" cy="74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Tx/>
              <a:buChar char="-"/>
            </a:pPr>
            <a:r>
              <a:rPr lang="ru-RU" sz="2000" dirty="0">
                <a:solidFill>
                  <a:schemeClr val="bg2">
                    <a:lumMod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упоминание НП должно быть в первом абзаце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/>
                                        <p:tgtEl>
                                          <p:spTgt spid="10486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Прямоугольник 2"/>
          <p:cNvSpPr/>
          <p:nvPr/>
        </p:nvSpPr>
        <p:spPr>
          <a:xfrm>
            <a:off x="1311564" y="1671782"/>
            <a:ext cx="1064029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3000"/>
              </a:spcBef>
              <a:defRPr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4400" dirty="0"/>
              <a:t>3. </a:t>
            </a:r>
            <a:r>
              <a:rPr lang="ru-RU" sz="4400" dirty="0" smtClean="0"/>
              <a:t>Об организации информационного сопровождения национального проекта «Образование»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98961" y="6385290"/>
            <a:ext cx="241298" cy="2705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18</a:t>
            </a:fld>
            <a:endParaRPr/>
          </a:p>
        </p:txBody>
      </p:sp>
      <p:sp>
        <p:nvSpPr>
          <p:cNvPr id="1048713" name="Заголовок 1"/>
          <p:cNvSpPr txBox="1">
            <a:spLocks noGrp="1"/>
          </p:cNvSpPr>
          <p:nvPr>
            <p:ph type="title"/>
          </p:nvPr>
        </p:nvSpPr>
        <p:spPr>
          <a:xfrm>
            <a:off x="368139" y="526613"/>
            <a:ext cx="10376062" cy="917577"/>
          </a:xfrm>
          <a:prstGeom prst="rect">
            <a:avLst/>
          </a:prstGeom>
        </p:spPr>
        <p:txBody>
          <a:bodyPr/>
          <a:lstStyle>
            <a:lvl1pPr defTabSz="844082">
              <a:lnSpc>
                <a:spcPct val="80000"/>
              </a:lnSpc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ОСНОВНЫЕ ЦЕЛИ ИНФОРМАЦИОННОГО СОПРОВОЖДЕНИЯ ФУНКЦИОНИРОВАНИЯ НПО:</a:t>
            </a:r>
          </a:p>
        </p:txBody>
      </p:sp>
      <p:sp>
        <p:nvSpPr>
          <p:cNvPr id="1048714" name="TextBox 2"/>
          <p:cNvSpPr txBox="1"/>
          <p:nvPr/>
        </p:nvSpPr>
        <p:spPr>
          <a:xfrm>
            <a:off x="1633069" y="1484906"/>
            <a:ext cx="9243123" cy="352958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lnSpc>
                <a:spcPct val="90000"/>
              </a:lnSpc>
              <a:spcBef>
                <a:spcPts val="3000"/>
              </a:spcBef>
              <a:defRPr sz="2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информирование</a:t>
            </a:r>
            <a:r>
              <a:rPr dirty="0"/>
              <a:t> </a:t>
            </a:r>
            <a:r>
              <a:rPr dirty="0" err="1"/>
              <a:t>об</a:t>
            </a:r>
            <a:r>
              <a:rPr dirty="0"/>
              <a:t> </a:t>
            </a:r>
            <a:r>
              <a:rPr dirty="0" err="1"/>
              <a:t>образовательных</a:t>
            </a:r>
            <a:r>
              <a:rPr dirty="0"/>
              <a:t> </a:t>
            </a:r>
            <a:r>
              <a:rPr dirty="0" err="1"/>
              <a:t>программах</a:t>
            </a:r>
            <a:r>
              <a:rPr dirty="0"/>
              <a:t> </a:t>
            </a:r>
            <a:br>
              <a:rPr dirty="0"/>
            </a:br>
            <a:r>
              <a:rPr dirty="0"/>
              <a:t>и </a:t>
            </a:r>
            <a:r>
              <a:rPr dirty="0" err="1"/>
              <a:t>мероприятиях</a:t>
            </a:r>
            <a:r>
              <a:rPr dirty="0"/>
              <a:t> НПО</a:t>
            </a:r>
          </a:p>
          <a:p>
            <a:pPr>
              <a:lnSpc>
                <a:spcPct val="90000"/>
              </a:lnSpc>
              <a:spcBef>
                <a:spcPts val="3000"/>
              </a:spcBef>
              <a:defRPr sz="2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презентация</a:t>
            </a:r>
            <a:r>
              <a:rPr dirty="0"/>
              <a:t> </a:t>
            </a:r>
            <a:r>
              <a:rPr dirty="0" err="1"/>
              <a:t>результатов</a:t>
            </a:r>
            <a:r>
              <a:rPr dirty="0"/>
              <a:t>, </a:t>
            </a:r>
            <a:r>
              <a:rPr dirty="0" err="1"/>
              <a:t>достижений</a:t>
            </a:r>
            <a:r>
              <a:rPr dirty="0"/>
              <a:t> </a:t>
            </a:r>
            <a:br>
              <a:rPr dirty="0"/>
            </a:br>
            <a:r>
              <a:rPr dirty="0" err="1"/>
              <a:t>обучающихся</a:t>
            </a:r>
            <a:r>
              <a:rPr dirty="0"/>
              <a:t>  </a:t>
            </a:r>
          </a:p>
          <a:p>
            <a:pPr>
              <a:lnSpc>
                <a:spcPct val="90000"/>
              </a:lnSpc>
              <a:spcBef>
                <a:spcPts val="3000"/>
              </a:spcBef>
              <a:defRPr sz="2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анонсирование</a:t>
            </a:r>
            <a:r>
              <a:rPr dirty="0"/>
              <a:t> </a:t>
            </a:r>
            <a:r>
              <a:rPr dirty="0" err="1"/>
              <a:t>событий</a:t>
            </a:r>
            <a:endParaRPr dirty="0"/>
          </a:p>
          <a:p>
            <a:pPr>
              <a:lnSpc>
                <a:spcPct val="90000"/>
              </a:lnSpc>
              <a:spcBef>
                <a:spcPts val="3000"/>
              </a:spcBef>
              <a:defRPr sz="2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формирование</a:t>
            </a:r>
            <a:r>
              <a:rPr dirty="0"/>
              <a:t> </a:t>
            </a:r>
            <a:r>
              <a:rPr dirty="0" err="1"/>
              <a:t>собственного</a:t>
            </a:r>
            <a:r>
              <a:rPr dirty="0"/>
              <a:t> </a:t>
            </a:r>
            <a:r>
              <a:rPr dirty="0" err="1"/>
              <a:t>образа</a:t>
            </a:r>
            <a:r>
              <a:rPr dirty="0"/>
              <a:t> и </a:t>
            </a:r>
            <a:r>
              <a:rPr dirty="0" err="1"/>
              <a:t>бренда</a:t>
            </a:r>
            <a:r>
              <a:rPr dirty="0"/>
              <a:t> НПО</a:t>
            </a:r>
          </a:p>
        </p:txBody>
      </p:sp>
      <p:sp>
        <p:nvSpPr>
          <p:cNvPr id="1048715" name="Заголовок 1"/>
          <p:cNvSpPr txBox="1"/>
          <p:nvPr/>
        </p:nvSpPr>
        <p:spPr>
          <a:xfrm>
            <a:off x="810418" y="2029826"/>
            <a:ext cx="407745" cy="54804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lnSpc>
                <a:spcPct val="90000"/>
              </a:lnSpc>
              <a:defRPr sz="32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1</a:t>
            </a:r>
          </a:p>
        </p:txBody>
      </p:sp>
      <p:sp>
        <p:nvSpPr>
          <p:cNvPr id="1048716" name="Прямая соединительная линия 5"/>
          <p:cNvSpPr/>
          <p:nvPr/>
        </p:nvSpPr>
        <p:spPr>
          <a:xfrm flipV="1">
            <a:off x="1373743" y="2018807"/>
            <a:ext cx="1" cy="570083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717" name="Заголовок 1"/>
          <p:cNvSpPr txBox="1"/>
          <p:nvPr/>
        </p:nvSpPr>
        <p:spPr>
          <a:xfrm>
            <a:off x="810418" y="3128359"/>
            <a:ext cx="407745" cy="54804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lnSpc>
                <a:spcPct val="90000"/>
              </a:lnSpc>
              <a:defRPr sz="32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2</a:t>
            </a:r>
          </a:p>
        </p:txBody>
      </p:sp>
      <p:sp>
        <p:nvSpPr>
          <p:cNvPr id="1048718" name="Прямая соединительная линия 8"/>
          <p:cNvSpPr/>
          <p:nvPr/>
        </p:nvSpPr>
        <p:spPr>
          <a:xfrm flipV="1">
            <a:off x="1373743" y="3117339"/>
            <a:ext cx="1" cy="570083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719" name="Заголовок 1"/>
          <p:cNvSpPr txBox="1"/>
          <p:nvPr/>
        </p:nvSpPr>
        <p:spPr>
          <a:xfrm>
            <a:off x="810418" y="4126527"/>
            <a:ext cx="407745" cy="54804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lnSpc>
                <a:spcPct val="90000"/>
              </a:lnSpc>
              <a:defRPr sz="32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3</a:t>
            </a:r>
          </a:p>
        </p:txBody>
      </p:sp>
      <p:sp>
        <p:nvSpPr>
          <p:cNvPr id="1048720" name="Прямая соединительная линия 10"/>
          <p:cNvSpPr/>
          <p:nvPr/>
        </p:nvSpPr>
        <p:spPr>
          <a:xfrm flipV="1">
            <a:off x="1373743" y="4115508"/>
            <a:ext cx="1" cy="570083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721" name="Заголовок 1"/>
          <p:cNvSpPr txBox="1"/>
          <p:nvPr/>
        </p:nvSpPr>
        <p:spPr>
          <a:xfrm>
            <a:off x="810418" y="4942171"/>
            <a:ext cx="407745" cy="548044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lnSpc>
                <a:spcPct val="90000"/>
              </a:lnSpc>
              <a:defRPr sz="32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4</a:t>
            </a:r>
          </a:p>
        </p:txBody>
      </p:sp>
      <p:sp>
        <p:nvSpPr>
          <p:cNvPr id="1048722" name="Прямая соединительная линия 12"/>
          <p:cNvSpPr/>
          <p:nvPr/>
        </p:nvSpPr>
        <p:spPr>
          <a:xfrm flipV="1">
            <a:off x="1373743" y="4931152"/>
            <a:ext cx="1" cy="570083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3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98961" y="6385290"/>
            <a:ext cx="241298" cy="27050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19</a:t>
            </a:fld>
            <a:endParaRPr/>
          </a:p>
        </p:txBody>
      </p:sp>
      <p:sp>
        <p:nvSpPr>
          <p:cNvPr id="1048734" name="Заголовок 1"/>
          <p:cNvSpPr txBox="1">
            <a:spLocks noGrp="1"/>
          </p:cNvSpPr>
          <p:nvPr>
            <p:ph type="title"/>
          </p:nvPr>
        </p:nvSpPr>
        <p:spPr>
          <a:xfrm>
            <a:off x="393198" y="361108"/>
            <a:ext cx="8694065" cy="917576"/>
          </a:xfrm>
          <a:prstGeom prst="rect">
            <a:avLst/>
          </a:prstGeom>
        </p:spPr>
        <p:txBody>
          <a:bodyPr/>
          <a:lstStyle/>
          <a:p>
            <a:pPr defTabSz="844082">
              <a:lnSpc>
                <a:spcPct val="80000"/>
              </a:lnSpc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ФЕДЕРАЛЬНЫЕ СОЦИАЛЬНЫЕ </a:t>
            </a:r>
            <a:r>
              <a:rPr dirty="0" smtClean="0"/>
              <a:t>СЕТИ</a:t>
            </a:r>
            <a:r>
              <a:rPr lang="ru-RU" dirty="0"/>
              <a:t> </a:t>
            </a:r>
            <a:r>
              <a:rPr lang="ru-RU" dirty="0" smtClean="0"/>
              <a:t>ФОНДА</a:t>
            </a:r>
            <a:endParaRPr dirty="0"/>
          </a:p>
        </p:txBody>
      </p:sp>
      <p:pic>
        <p:nvPicPr>
          <p:cNvPr id="2097191" name="Рисунок 4" descr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85959" y="2094869"/>
            <a:ext cx="2125388" cy="41725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92" name="Рисунок 5" descr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67881" y="2509554"/>
            <a:ext cx="5553993" cy="2520732"/>
          </a:xfrm>
          <a:prstGeom prst="rect">
            <a:avLst/>
          </a:prstGeom>
          <a:ln w="12700">
            <a:miter lim="400000"/>
          </a:ln>
        </p:spPr>
      </p:pic>
      <p:sp>
        <p:nvSpPr>
          <p:cNvPr id="1048735" name="TextBox 7"/>
          <p:cNvSpPr txBox="1"/>
          <p:nvPr/>
        </p:nvSpPr>
        <p:spPr>
          <a:xfrm>
            <a:off x="492649" y="3403987"/>
            <a:ext cx="1375234" cy="62518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vk.com/</a:t>
            </a:r>
            <a:r>
              <a:t/>
            </a:r>
            <a:br/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4"/>
              </a:rPr>
              <a:t>rusedufund</a:t>
            </a:r>
            <a:r>
              <a:t> </a:t>
            </a:r>
          </a:p>
        </p:txBody>
      </p:sp>
      <p:sp>
        <p:nvSpPr>
          <p:cNvPr id="1048736" name="TextBox 8"/>
          <p:cNvSpPr txBox="1"/>
          <p:nvPr/>
        </p:nvSpPr>
        <p:spPr>
          <a:xfrm>
            <a:off x="8985960" y="970791"/>
            <a:ext cx="2063066" cy="132333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instagram.com/rusedufund?igshid=1afdh1ezw0la9</a:t>
            </a:r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7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29458" y="6385924"/>
            <a:ext cx="24314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20</a:t>
            </a:fld>
            <a:endParaRPr/>
          </a:p>
        </p:txBody>
      </p:sp>
      <p:sp>
        <p:nvSpPr>
          <p:cNvPr id="1048738" name="Заголовок 1"/>
          <p:cNvSpPr txBox="1">
            <a:spLocks noGrp="1"/>
          </p:cNvSpPr>
          <p:nvPr>
            <p:ph type="title"/>
          </p:nvPr>
        </p:nvSpPr>
        <p:spPr>
          <a:xfrm>
            <a:off x="380011" y="365125"/>
            <a:ext cx="10580914" cy="917575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smtClean="0"/>
              <a:t>СОЦИАЛЬНЫЕ </a:t>
            </a:r>
            <a:r>
              <a:rPr dirty="0"/>
              <a:t>СЕТИ ПО ФЕДЕРАЛЬНОМУ ПРОЕКТУ «УСПЕХ КАЖДОГО РЕБЁНКА»</a:t>
            </a:r>
          </a:p>
        </p:txBody>
      </p:sp>
      <p:sp>
        <p:nvSpPr>
          <p:cNvPr id="1048739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380010" y="1561956"/>
            <a:ext cx="1850988" cy="553782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905255">
              <a:spcBef>
                <a:spcPts val="900"/>
              </a:spcBef>
              <a:buSzTx/>
              <a:buNone/>
              <a:defRPr sz="1782"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vk.com/</a:t>
            </a:r>
            <a:r>
              <a:t/>
            </a:r>
            <a:br/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roskvantorium</a:t>
            </a:r>
            <a:r>
              <a:t> </a:t>
            </a:r>
          </a:p>
        </p:txBody>
      </p:sp>
      <p:pic>
        <p:nvPicPr>
          <p:cNvPr id="2097193" name="Рисунок 3" descr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3072" y="4057212"/>
            <a:ext cx="3677627" cy="20763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94" name="Рисунок 4" descr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9334307" y="2214241"/>
            <a:ext cx="2120274" cy="4162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95" name="Рисунок 5" descr="Рисунок 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72484" y="1574906"/>
            <a:ext cx="3714292" cy="203470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96" name="Рисунок 6" descr="Рисунок 6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371302" y="2214241"/>
            <a:ext cx="2359743" cy="4162501"/>
          </a:xfrm>
          <a:prstGeom prst="rect">
            <a:avLst/>
          </a:prstGeom>
          <a:ln w="12700">
            <a:miter lim="400000"/>
          </a:ln>
        </p:spPr>
      </p:pic>
      <p:sp>
        <p:nvSpPr>
          <p:cNvPr id="1048740" name="TextBox 7"/>
          <p:cNvSpPr txBox="1"/>
          <p:nvPr/>
        </p:nvSpPr>
        <p:spPr>
          <a:xfrm>
            <a:off x="380010" y="4295490"/>
            <a:ext cx="1489707" cy="627375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vk.com/</a:t>
            </a:r>
            <a:r>
              <a:t/>
            </a:r>
            <a:br/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7"/>
              </a:rPr>
              <a:t>club196554222</a:t>
            </a:r>
            <a:r>
              <a:t> </a:t>
            </a:r>
          </a:p>
        </p:txBody>
      </p:sp>
      <p:sp>
        <p:nvSpPr>
          <p:cNvPr id="1048741" name="TextBox 8"/>
          <p:cNvSpPr txBox="1"/>
          <p:nvPr/>
        </p:nvSpPr>
        <p:spPr>
          <a:xfrm>
            <a:off x="9217982" y="1469407"/>
            <a:ext cx="2753033" cy="100202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8"/>
              </a:rPr>
              <a:t>instagram.com/centrdnk_official?igshid=1erpi3tb914n5</a:t>
            </a:r>
            <a:r>
              <a:t> </a:t>
            </a:r>
          </a:p>
        </p:txBody>
      </p:sp>
      <p:sp>
        <p:nvSpPr>
          <p:cNvPr id="1048742" name="TextBox 9"/>
          <p:cNvSpPr txBox="1"/>
          <p:nvPr/>
        </p:nvSpPr>
        <p:spPr>
          <a:xfrm>
            <a:off x="6294837" y="1469407"/>
            <a:ext cx="2631408" cy="1002025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9"/>
              </a:rPr>
              <a:t>instagram.com/roskvantorium?igshid=jqintn9rd5wr</a:t>
            </a:r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36304" y="6385924"/>
            <a:ext cx="236300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21</a:t>
            </a:fld>
            <a:endParaRPr/>
          </a:p>
        </p:txBody>
      </p:sp>
      <p:sp>
        <p:nvSpPr>
          <p:cNvPr id="1048744" name="Заголовок 1"/>
          <p:cNvSpPr txBox="1">
            <a:spLocks noGrp="1"/>
          </p:cNvSpPr>
          <p:nvPr>
            <p:ph type="title"/>
          </p:nvPr>
        </p:nvSpPr>
        <p:spPr>
          <a:xfrm>
            <a:off x="486887" y="365125"/>
            <a:ext cx="10224655" cy="917575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smtClean="0"/>
              <a:t>СОЦИАЛЬНЫЕ </a:t>
            </a:r>
            <a:r>
              <a:rPr dirty="0"/>
              <a:t>СЕТИ ПО ФЕДЕРАЛЬНОМУ ПРОЕКТУ «СОВРЕМЕННАЯ ШКОЛА»</a:t>
            </a:r>
          </a:p>
        </p:txBody>
      </p:sp>
      <p:sp>
        <p:nvSpPr>
          <p:cNvPr id="1048745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7531510" y="1435509"/>
            <a:ext cx="3822291" cy="648930"/>
          </a:xfrm>
          <a:prstGeom prst="rect">
            <a:avLst/>
          </a:prstGeom>
        </p:spPr>
        <p:txBody>
          <a:bodyPr/>
          <a:lstStyle/>
          <a:p>
            <a:pPr marL="0" indent="0" defTabSz="868680">
              <a:spcBef>
                <a:spcPts val="900"/>
              </a:spcBef>
              <a:buSzTx/>
              <a:buNone/>
              <a:defRPr sz="1900"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instagram.com/tochka_rosta_official?igshid=1bwnj7o12w292</a:t>
            </a:r>
            <a:r>
              <a:t> </a:t>
            </a:r>
          </a:p>
        </p:txBody>
      </p:sp>
      <p:pic>
        <p:nvPicPr>
          <p:cNvPr id="2097197" name="Рисунок 3" descr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26819" y="2041355"/>
            <a:ext cx="6493836" cy="2775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198" name="Рисунок 4" descr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05486" y="2237248"/>
            <a:ext cx="2206057" cy="4265488"/>
          </a:xfrm>
          <a:prstGeom prst="rect">
            <a:avLst/>
          </a:prstGeom>
          <a:ln w="12700">
            <a:miter lim="400000"/>
          </a:ln>
        </p:spPr>
      </p:pic>
      <p:sp>
        <p:nvSpPr>
          <p:cNvPr id="1048746" name="TextBox 5"/>
          <p:cNvSpPr txBox="1"/>
          <p:nvPr/>
        </p:nvSpPr>
        <p:spPr>
          <a:xfrm>
            <a:off x="726819" y="1575308"/>
            <a:ext cx="5053783" cy="35940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vk.com/club196554063</a:t>
            </a:r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29458" y="6385924"/>
            <a:ext cx="24314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22</a:t>
            </a:fld>
            <a:endParaRPr/>
          </a:p>
        </p:txBody>
      </p:sp>
      <p:sp>
        <p:nvSpPr>
          <p:cNvPr id="1048748" name="Заголовок 1"/>
          <p:cNvSpPr txBox="1">
            <a:spLocks noGrp="1"/>
          </p:cNvSpPr>
          <p:nvPr>
            <p:ph type="title"/>
          </p:nvPr>
        </p:nvSpPr>
        <p:spPr>
          <a:xfrm>
            <a:off x="546265" y="365125"/>
            <a:ext cx="10735293" cy="917575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smtClean="0"/>
              <a:t>СОЦИАЛЬНЫЕ </a:t>
            </a:r>
            <a:r>
              <a:rPr dirty="0"/>
              <a:t>СЕТИ ПО ФЕДЕРАЛЬНОМУ ПРОЕКТУ «ЦИФРОВАЯ ОБРАЗОВАТЕЛЬНАЯ СРЕДА»</a:t>
            </a:r>
          </a:p>
        </p:txBody>
      </p:sp>
      <p:sp>
        <p:nvSpPr>
          <p:cNvPr id="1048749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546265" y="1553550"/>
            <a:ext cx="3320845" cy="425963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  <a:defRPr sz="1800"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/>
              </a:rPr>
              <a:t>vk.com/itcube_official</a:t>
            </a:r>
            <a:r>
              <a:t> </a:t>
            </a:r>
          </a:p>
        </p:txBody>
      </p:sp>
      <p:pic>
        <p:nvPicPr>
          <p:cNvPr id="2097199" name="Рисунок 3" descr="Рисунок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44262" y="2335772"/>
            <a:ext cx="1866402" cy="3619688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200" name="Рисунок 4" descr="Рисунок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824" y="1979513"/>
            <a:ext cx="6255554" cy="3031875"/>
          </a:xfrm>
          <a:prstGeom prst="rect">
            <a:avLst/>
          </a:prstGeom>
          <a:ln w="12700">
            <a:miter lim="400000"/>
          </a:ln>
        </p:spPr>
      </p:pic>
      <p:sp>
        <p:nvSpPr>
          <p:cNvPr id="1048750" name="TextBox 5"/>
          <p:cNvSpPr txBox="1"/>
          <p:nvPr/>
        </p:nvSpPr>
        <p:spPr>
          <a:xfrm>
            <a:off x="7644262" y="1546165"/>
            <a:ext cx="3637296" cy="680716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64BDE1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5"/>
              </a:rPr>
              <a:t>instagram.com/itcube_official?igshid=b2kron70vgzz</a:t>
            </a:r>
            <a:r>
              <a:t>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8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29458" y="6385924"/>
            <a:ext cx="24314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23</a:t>
            </a:fld>
            <a:endParaRPr/>
          </a:p>
        </p:txBody>
      </p:sp>
      <p:sp>
        <p:nvSpPr>
          <p:cNvPr id="1048769" name="Заголовок 1"/>
          <p:cNvSpPr txBox="1">
            <a:spLocks noGrp="1"/>
          </p:cNvSpPr>
          <p:nvPr>
            <p:ph type="title"/>
          </p:nvPr>
        </p:nvSpPr>
        <p:spPr>
          <a:xfrm>
            <a:off x="352228" y="372471"/>
            <a:ext cx="9603417" cy="813013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РЕКОМЕНДУЕМЫЕ СОЦИАЛЬНЫЕ СЕТИ</a:t>
            </a:r>
          </a:p>
        </p:txBody>
      </p:sp>
      <p:pic>
        <p:nvPicPr>
          <p:cNvPr id="2097201" name="Рисунок 6" descr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64491" y="3956608"/>
            <a:ext cx="1433089" cy="143308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202" name="Рисунок 9" descr="Рисунок 9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366409" y="3956610"/>
            <a:ext cx="1433089" cy="1433089"/>
          </a:xfrm>
          <a:prstGeom prst="rect">
            <a:avLst/>
          </a:prstGeom>
          <a:ln w="12700">
            <a:miter lim="400000"/>
          </a:ln>
        </p:spPr>
      </p:pic>
      <p:sp>
        <p:nvSpPr>
          <p:cNvPr id="1048770" name="Заголовок 1"/>
          <p:cNvSpPr txBox="1"/>
          <p:nvPr/>
        </p:nvSpPr>
        <p:spPr>
          <a:xfrm>
            <a:off x="726275" y="1481827"/>
            <a:ext cx="11465725" cy="2002531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>
              <a:lnSpc>
                <a:spcPct val="110000"/>
              </a:lnSpc>
              <a:defRPr sz="2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Рекомендуется осуществлять информационное сопровождение деятельности НПО, используя наиболее популярные среди обучающихся, родительской и педагогической общественности социальные сети Вконтакте, Инстаграмм, Фейсбук</a:t>
            </a:r>
          </a:p>
        </p:txBody>
      </p:sp>
      <p:pic>
        <p:nvPicPr>
          <p:cNvPr id="2097203" name="Picture 2" descr="Picture 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55263" y="3649352"/>
            <a:ext cx="2036239" cy="2036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92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29458" y="6385924"/>
            <a:ext cx="24314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24</a:t>
            </a:fld>
            <a:endParaRPr/>
          </a:p>
        </p:txBody>
      </p:sp>
      <p:sp>
        <p:nvSpPr>
          <p:cNvPr id="1048793" name="TextBox 7"/>
          <p:cNvSpPr txBox="1"/>
          <p:nvPr/>
        </p:nvSpPr>
        <p:spPr>
          <a:xfrm>
            <a:off x="11912101" y="6299199"/>
            <a:ext cx="132578" cy="485139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r>
              <a:t>17</a:t>
            </a:r>
          </a:p>
        </p:txBody>
      </p:sp>
      <p:sp>
        <p:nvSpPr>
          <p:cNvPr id="1048794" name="Заголовок 1"/>
          <p:cNvSpPr txBox="1">
            <a:spLocks noGrp="1"/>
          </p:cNvSpPr>
          <p:nvPr>
            <p:ph type="title"/>
          </p:nvPr>
        </p:nvSpPr>
        <p:spPr>
          <a:xfrm>
            <a:off x="463138" y="353423"/>
            <a:ext cx="7751948" cy="523221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ФОРМАТЫ РАЗМЕЩЕНИЯ КОНТЕНТА:</a:t>
            </a:r>
          </a:p>
        </p:txBody>
      </p:sp>
      <p:sp>
        <p:nvSpPr>
          <p:cNvPr id="1048795" name="Прямоугольник 1"/>
          <p:cNvSpPr txBox="1"/>
          <p:nvPr/>
        </p:nvSpPr>
        <p:spPr>
          <a:xfrm>
            <a:off x="829039" y="2717057"/>
            <a:ext cx="2840671" cy="48620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фотоподборки</a:t>
            </a:r>
          </a:p>
        </p:txBody>
      </p:sp>
      <p:sp>
        <p:nvSpPr>
          <p:cNvPr id="1048796" name="Прямоугольник 2"/>
          <p:cNvSpPr txBox="1"/>
          <p:nvPr/>
        </p:nvSpPr>
        <p:spPr>
          <a:xfrm>
            <a:off x="4544922" y="2717057"/>
            <a:ext cx="2840673" cy="48620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инфографики</a:t>
            </a:r>
          </a:p>
        </p:txBody>
      </p:sp>
      <p:sp>
        <p:nvSpPr>
          <p:cNvPr id="1048797" name="Прямоугольник 3"/>
          <p:cNvSpPr txBox="1"/>
          <p:nvPr/>
        </p:nvSpPr>
        <p:spPr>
          <a:xfrm>
            <a:off x="8276633" y="2717057"/>
            <a:ext cx="2691763" cy="50863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80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ссылки на статьи</a:t>
            </a:r>
          </a:p>
        </p:txBody>
      </p:sp>
      <p:sp>
        <p:nvSpPr>
          <p:cNvPr id="1048798" name="Прямоугольник 5"/>
          <p:cNvSpPr txBox="1"/>
          <p:nvPr/>
        </p:nvSpPr>
        <p:spPr>
          <a:xfrm>
            <a:off x="1673008" y="4274920"/>
            <a:ext cx="986788" cy="50863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80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видео</a:t>
            </a:r>
          </a:p>
        </p:txBody>
      </p:sp>
      <p:sp>
        <p:nvSpPr>
          <p:cNvPr id="1048799" name="Прямоугольник 6"/>
          <p:cNvSpPr txBox="1"/>
          <p:nvPr/>
        </p:nvSpPr>
        <p:spPr>
          <a:xfrm>
            <a:off x="4544922" y="4274920"/>
            <a:ext cx="2985816" cy="106045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тексты</a:t>
            </a:r>
          </a:p>
          <a:p>
            <a:pPr algn="ctr">
              <a:defRPr>
                <a:latin typeface="Arial"/>
                <a:ea typeface="Arial"/>
                <a:cs typeface="Arial"/>
                <a:sym typeface="Arial"/>
              </a:defRPr>
            </a:pPr>
            <a:r>
              <a:t>(должны всегда визуально сопровождаться)</a:t>
            </a:r>
          </a:p>
        </p:txBody>
      </p:sp>
      <p:sp>
        <p:nvSpPr>
          <p:cNvPr id="1048800" name="Прямоугольник 7"/>
          <p:cNvSpPr txBox="1"/>
          <p:nvPr/>
        </p:nvSpPr>
        <p:spPr>
          <a:xfrm>
            <a:off x="8260806" y="4274920"/>
            <a:ext cx="2985816" cy="134429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algn="ctr">
              <a:defRPr sz="280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лонгриды </a:t>
            </a:r>
          </a:p>
          <a:p>
            <a:pPr algn="ctr">
              <a:defRPr>
                <a:latin typeface="Arial"/>
                <a:ea typeface="Arial"/>
                <a:cs typeface="Arial"/>
                <a:sym typeface="Arial"/>
              </a:defRPr>
            </a:pPr>
            <a:r>
              <a:t>(есть возможность использования во «Вконтакте»)</a:t>
            </a:r>
          </a:p>
        </p:txBody>
      </p:sp>
      <p:pic>
        <p:nvPicPr>
          <p:cNvPr id="2097207" name="Рисунок 9" descr="Рисунок 9"/>
          <p:cNvPicPr>
            <a:picLocks noChangeAspect="1"/>
          </p:cNvPicPr>
          <p:nvPr/>
        </p:nvPicPr>
        <p:blipFill>
          <a:blip r:embed="rId2" cstate="print"/>
          <a:srcRect r="66027" b="55400"/>
          <a:stretch>
            <a:fillRect/>
          </a:stretch>
        </p:blipFill>
        <p:spPr>
          <a:xfrm>
            <a:off x="1627095" y="1744259"/>
            <a:ext cx="1029020" cy="917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208" name="Рисунок 12" descr="Рисунок 12"/>
          <p:cNvPicPr>
            <a:picLocks noChangeAspect="1"/>
          </p:cNvPicPr>
          <p:nvPr/>
        </p:nvPicPr>
        <p:blipFill>
          <a:blip r:embed="rId2" cstate="print"/>
          <a:srcRect l="34612" r="31414" b="55400"/>
          <a:stretch>
            <a:fillRect/>
          </a:stretch>
        </p:blipFill>
        <p:spPr>
          <a:xfrm>
            <a:off x="5450747" y="1744259"/>
            <a:ext cx="1029020" cy="917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209" name="Рисунок 13" descr="Рисунок 13"/>
          <p:cNvPicPr>
            <a:picLocks noChangeAspect="1"/>
          </p:cNvPicPr>
          <p:nvPr/>
        </p:nvPicPr>
        <p:blipFill>
          <a:blip r:embed="rId2" cstate="print"/>
          <a:srcRect l="65029" r="998" b="55400"/>
          <a:stretch>
            <a:fillRect/>
          </a:stretch>
        </p:blipFill>
        <p:spPr>
          <a:xfrm>
            <a:off x="9233206" y="1744259"/>
            <a:ext cx="1029020" cy="917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210" name="Рисунок 14" descr="Рисунок 14"/>
          <p:cNvPicPr>
            <a:picLocks noChangeAspect="1"/>
          </p:cNvPicPr>
          <p:nvPr/>
        </p:nvPicPr>
        <p:blipFill>
          <a:blip r:embed="rId2" cstate="print"/>
          <a:srcRect t="48714" r="66027" b="6686"/>
          <a:stretch>
            <a:fillRect/>
          </a:stretch>
        </p:blipFill>
        <p:spPr>
          <a:xfrm>
            <a:off x="1627095" y="3307884"/>
            <a:ext cx="1029020" cy="917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211" name="Рисунок 15" descr="Рисунок 15"/>
          <p:cNvPicPr>
            <a:picLocks noChangeAspect="1"/>
          </p:cNvPicPr>
          <p:nvPr/>
        </p:nvPicPr>
        <p:blipFill>
          <a:blip r:embed="rId2" cstate="print"/>
          <a:srcRect l="33811" t="48714" r="32215" b="6686"/>
          <a:stretch>
            <a:fillRect/>
          </a:stretch>
        </p:blipFill>
        <p:spPr>
          <a:xfrm>
            <a:off x="5523319" y="3357343"/>
            <a:ext cx="1029020" cy="917577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7212" name="Рисунок 16" descr="Рисунок 16"/>
          <p:cNvPicPr>
            <a:picLocks noChangeAspect="1"/>
          </p:cNvPicPr>
          <p:nvPr/>
        </p:nvPicPr>
        <p:blipFill>
          <a:blip r:embed="rId2" cstate="print"/>
          <a:srcRect l="61950" t="48714" r="4076" b="6686"/>
          <a:stretch>
            <a:fillRect/>
          </a:stretch>
        </p:blipFill>
        <p:spPr>
          <a:xfrm>
            <a:off x="9218579" y="3357343"/>
            <a:ext cx="1029020" cy="9175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1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29458" y="6385924"/>
            <a:ext cx="24314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25</a:t>
            </a:fld>
            <a:endParaRPr/>
          </a:p>
        </p:txBody>
      </p:sp>
      <p:sp>
        <p:nvSpPr>
          <p:cNvPr id="1048802" name="Заголовок 1"/>
          <p:cNvSpPr txBox="1">
            <a:spLocks noGrp="1"/>
          </p:cNvSpPr>
          <p:nvPr>
            <p:ph type="title"/>
          </p:nvPr>
        </p:nvSpPr>
        <p:spPr>
          <a:xfrm>
            <a:off x="407800" y="365126"/>
            <a:ext cx="9390334" cy="609610"/>
          </a:xfrm>
          <a:prstGeom prst="rect">
            <a:avLst/>
          </a:prstGeom>
        </p:spPr>
        <p:txBody>
          <a:bodyPr/>
          <a:lstStyle/>
          <a:p>
            <a: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КРИТЕРИИ ПОСТОВ </a:t>
            </a:r>
            <a:r>
              <a:rPr>
                <a:solidFill>
                  <a:srgbClr val="375075"/>
                </a:solidFill>
              </a:rPr>
              <a:t>!ОЧЕНЬ ВАЖНО!</a:t>
            </a:r>
          </a:p>
        </p:txBody>
      </p:sp>
      <p:sp>
        <p:nvSpPr>
          <p:cNvPr id="1048803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2090940" y="2562445"/>
            <a:ext cx="2478273" cy="1733108"/>
          </a:xfrm>
          <a:prstGeom prst="rect">
            <a:avLst/>
          </a:prstGeom>
        </p:spPr>
        <p:txBody>
          <a:bodyPr/>
          <a:lstStyle/>
          <a:p>
            <a:pPr marL="174625" indent="-174625">
              <a:lnSpc>
                <a:spcPct val="100000"/>
              </a:lnSpc>
              <a:buClr>
                <a:srgbClr val="64BDE1"/>
              </a:buClr>
              <a:defRPr sz="1600"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endParaRPr/>
          </a:p>
          <a:p>
            <a:pPr marL="174625" indent="-174625">
              <a:lnSpc>
                <a:spcPct val="100000"/>
              </a:lnSpc>
              <a:buClr>
                <a:srgbClr val="64BDE1"/>
              </a:buClr>
              <a:defRPr sz="1600"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Отметка геолокации</a:t>
            </a:r>
          </a:p>
          <a:p>
            <a:pPr marL="174625" indent="-174625">
              <a:lnSpc>
                <a:spcPct val="100000"/>
              </a:lnSpc>
              <a:buClr>
                <a:srgbClr val="64BDE1"/>
              </a:buClr>
              <a:defRPr sz="1600"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Качественное фото</a:t>
            </a:r>
          </a:p>
          <a:p>
            <a:pPr marL="174625" indent="-174625">
              <a:lnSpc>
                <a:spcPct val="100000"/>
              </a:lnSpc>
              <a:buClr>
                <a:srgbClr val="64BDE1"/>
              </a:buClr>
              <a:defRPr sz="1600"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Грамотный текст</a:t>
            </a:r>
          </a:p>
        </p:txBody>
      </p:sp>
      <p:sp>
        <p:nvSpPr>
          <p:cNvPr id="1048804" name="TextBox 3"/>
          <p:cNvSpPr txBox="1"/>
          <p:nvPr/>
        </p:nvSpPr>
        <p:spPr>
          <a:xfrm>
            <a:off x="6544115" y="2105562"/>
            <a:ext cx="5431978" cy="1296032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174625" indent="-174625"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Оригинальные</a:t>
            </a:r>
            <a:r>
              <a:rPr dirty="0"/>
              <a:t> </a:t>
            </a:r>
            <a:r>
              <a:rPr dirty="0" err="1"/>
              <a:t>фото</a:t>
            </a:r>
            <a:r>
              <a:rPr dirty="0"/>
              <a:t> с </a:t>
            </a:r>
            <a:r>
              <a:rPr dirty="0" err="1"/>
              <a:t>места</a:t>
            </a:r>
            <a:r>
              <a:rPr dirty="0"/>
              <a:t> </a:t>
            </a:r>
            <a:r>
              <a:rPr dirty="0" err="1"/>
              <a:t>событий</a:t>
            </a:r>
            <a:r>
              <a:rPr dirty="0"/>
              <a:t> с </a:t>
            </a:r>
            <a:r>
              <a:rPr dirty="0" err="1"/>
              <a:t>логотипом</a:t>
            </a:r>
            <a:r>
              <a:rPr dirty="0"/>
              <a:t> </a:t>
            </a:r>
          </a:p>
          <a:p>
            <a:pPr marL="174625" indent="-174625"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Незаваленный</a:t>
            </a:r>
            <a:r>
              <a:rPr dirty="0"/>
              <a:t> </a:t>
            </a:r>
            <a:r>
              <a:rPr dirty="0" err="1"/>
              <a:t>горизонт</a:t>
            </a:r>
            <a:r>
              <a:rPr dirty="0"/>
              <a:t>.</a:t>
            </a:r>
          </a:p>
          <a:p>
            <a:pPr marL="174625" indent="-174625"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Одиночные</a:t>
            </a:r>
            <a:r>
              <a:rPr dirty="0"/>
              <a:t> </a:t>
            </a:r>
            <a:r>
              <a:rPr dirty="0" err="1"/>
              <a:t>фото</a:t>
            </a:r>
            <a:r>
              <a:rPr dirty="0"/>
              <a:t> (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коллаж</a:t>
            </a:r>
            <a:r>
              <a:rPr dirty="0"/>
              <a:t> и </a:t>
            </a:r>
            <a:r>
              <a:rPr dirty="0" err="1"/>
              <a:t>не</a:t>
            </a:r>
            <a:r>
              <a:rPr dirty="0"/>
              <a:t> </a:t>
            </a:r>
            <a:r>
              <a:rPr dirty="0" err="1"/>
              <a:t>альбом</a:t>
            </a:r>
            <a:r>
              <a:rPr dirty="0"/>
              <a:t>).</a:t>
            </a:r>
          </a:p>
          <a:p>
            <a:pPr marL="174625" indent="-174625"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Отметка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фото</a:t>
            </a:r>
            <a:r>
              <a:rPr dirty="0"/>
              <a:t> (</a:t>
            </a:r>
            <a:r>
              <a:rPr dirty="0" err="1"/>
              <a:t>активная</a:t>
            </a:r>
            <a:r>
              <a:rPr dirty="0"/>
              <a:t> </a:t>
            </a:r>
            <a:r>
              <a:rPr dirty="0" err="1"/>
              <a:t>ссылка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инстаграм-страницу</a:t>
            </a:r>
            <a:r>
              <a:rPr dirty="0"/>
              <a:t>) </a:t>
            </a:r>
            <a:r>
              <a:rPr dirty="0" err="1"/>
              <a:t>известных</a:t>
            </a:r>
            <a:r>
              <a:rPr dirty="0"/>
              <a:t> </a:t>
            </a:r>
            <a:r>
              <a:rPr dirty="0" err="1"/>
              <a:t>личностей</a:t>
            </a:r>
            <a:r>
              <a:rPr dirty="0"/>
              <a:t>.</a:t>
            </a:r>
          </a:p>
        </p:txBody>
      </p:sp>
      <p:sp>
        <p:nvSpPr>
          <p:cNvPr id="1048805" name="Прямоугольник 6"/>
          <p:cNvSpPr txBox="1"/>
          <p:nvPr/>
        </p:nvSpPr>
        <p:spPr>
          <a:xfrm>
            <a:off x="599585" y="3111645"/>
            <a:ext cx="1302763" cy="704849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Критерии постов:</a:t>
            </a:r>
          </a:p>
        </p:txBody>
      </p:sp>
      <p:sp>
        <p:nvSpPr>
          <p:cNvPr id="1048806" name="Прямая соединительная линия 7"/>
          <p:cNvSpPr/>
          <p:nvPr/>
        </p:nvSpPr>
        <p:spPr>
          <a:xfrm flipH="1" flipV="1">
            <a:off x="1948066" y="2919109"/>
            <a:ext cx="5444" cy="1219202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807" name="Прямоугольник 9"/>
          <p:cNvSpPr txBox="1"/>
          <p:nvPr/>
        </p:nvSpPr>
        <p:spPr>
          <a:xfrm>
            <a:off x="4910524" y="2444475"/>
            <a:ext cx="1302763" cy="70485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Критерии фото:</a:t>
            </a:r>
          </a:p>
        </p:txBody>
      </p:sp>
      <p:sp>
        <p:nvSpPr>
          <p:cNvPr id="1048808" name="Прямая соединительная линия 10"/>
          <p:cNvSpPr/>
          <p:nvPr/>
        </p:nvSpPr>
        <p:spPr>
          <a:xfrm flipV="1">
            <a:off x="6431855" y="2204712"/>
            <a:ext cx="1" cy="1120164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809" name="TextBox 12"/>
          <p:cNvSpPr txBox="1"/>
          <p:nvPr/>
        </p:nvSpPr>
        <p:spPr>
          <a:xfrm>
            <a:off x="6544116" y="4005152"/>
            <a:ext cx="5151185" cy="1296030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>
            <a:spAutoFit/>
          </a:bodyPr>
          <a:lstStyle/>
          <a:p>
            <a:pPr marL="174625" indent="-174625"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Тексты перед выпуском обязательно проверяются.</a:t>
            </a:r>
          </a:p>
          <a:p>
            <a:pPr marL="174625" indent="-174625"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Текст не перегружать сложной информацией.</a:t>
            </a:r>
          </a:p>
          <a:p>
            <a:pPr marL="174625" indent="-174625"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Язык максимально простой.</a:t>
            </a:r>
          </a:p>
          <a:p>
            <a:pPr marL="174625" indent="-174625"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Использовать минимальное количество смайлов и только в крайнем случае.</a:t>
            </a:r>
          </a:p>
        </p:txBody>
      </p:sp>
      <p:sp>
        <p:nvSpPr>
          <p:cNvPr id="1048810" name="Прямоугольник 13"/>
          <p:cNvSpPr txBox="1"/>
          <p:nvPr/>
        </p:nvSpPr>
        <p:spPr>
          <a:xfrm>
            <a:off x="4910524" y="4283188"/>
            <a:ext cx="1302763" cy="70485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sz="20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Критерии текста:</a:t>
            </a:r>
          </a:p>
        </p:txBody>
      </p:sp>
      <p:sp>
        <p:nvSpPr>
          <p:cNvPr id="1048811" name="Прямая соединительная линия 14"/>
          <p:cNvSpPr/>
          <p:nvPr/>
        </p:nvSpPr>
        <p:spPr>
          <a:xfrm flipV="1">
            <a:off x="6431855" y="4094635"/>
            <a:ext cx="1" cy="1084995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12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29458" y="6385924"/>
            <a:ext cx="24314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26</a:t>
            </a:fld>
            <a:endParaRPr/>
          </a:p>
        </p:txBody>
      </p:sp>
      <p:sp>
        <p:nvSpPr>
          <p:cNvPr id="1048813" name="Заголовок 1"/>
          <p:cNvSpPr txBox="1">
            <a:spLocks noGrp="1"/>
          </p:cNvSpPr>
          <p:nvPr>
            <p:ph type="title"/>
          </p:nvPr>
        </p:nvSpPr>
        <p:spPr>
          <a:xfrm>
            <a:off x="359064" y="136769"/>
            <a:ext cx="10247894" cy="1460501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СИСТЕМА ХЕШТЕГОВ, КОТОРЫЕ НЕОБХОДИМО ДОБАВЛЯТЬ В НОВОСТИ ПО МЕРОПРИЯТИЯМ НПО</a:t>
            </a:r>
          </a:p>
        </p:txBody>
      </p:sp>
      <p:sp>
        <p:nvSpPr>
          <p:cNvPr id="1048814" name="Текст 2"/>
          <p:cNvSpPr txBox="1">
            <a:spLocks noGrp="1"/>
          </p:cNvSpPr>
          <p:nvPr>
            <p:ph type="body" sz="quarter" idx="1"/>
          </p:nvPr>
        </p:nvSpPr>
        <p:spPr>
          <a:xfrm>
            <a:off x="2557321" y="1849467"/>
            <a:ext cx="7338439" cy="15795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0"/>
              </a:spcBef>
              <a:buClr>
                <a:srgbClr val="64BDE1"/>
              </a:buClr>
              <a:defRPr sz="1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#Кванториум, #УспехКаждогоРебёнка, </a:t>
            </a:r>
          </a:p>
          <a:p>
            <a:pPr>
              <a:spcBef>
                <a:spcPts val="0"/>
              </a:spcBef>
              <a:buClr>
                <a:srgbClr val="64BDE1"/>
              </a:buClr>
              <a:defRPr sz="1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#МобильныйКванториум, #УспехКаждогоРебёнка</a:t>
            </a:r>
          </a:p>
          <a:p>
            <a:pPr>
              <a:spcBef>
                <a:spcPts val="0"/>
              </a:spcBef>
              <a:buClr>
                <a:srgbClr val="64BDE1"/>
              </a:buClr>
              <a:defRPr sz="1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#ITкуб, #ЦОС</a:t>
            </a:r>
          </a:p>
          <a:p>
            <a:pPr>
              <a:spcBef>
                <a:spcPts val="0"/>
              </a:spcBef>
              <a:buClr>
                <a:srgbClr val="64BDE1"/>
              </a:buClr>
              <a:defRPr sz="1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#ТочкаРоста, #СовременнаяШкола</a:t>
            </a:r>
          </a:p>
          <a:p>
            <a:pPr>
              <a:spcBef>
                <a:spcPts val="0"/>
              </a:spcBef>
              <a:buClr>
                <a:srgbClr val="64BDE1"/>
              </a:buClr>
              <a:defRPr sz="18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#ДНК, #ДомНаучнойКоллаборации, #УспехКаждогоРебёнка</a:t>
            </a:r>
          </a:p>
        </p:txBody>
      </p:sp>
      <p:sp>
        <p:nvSpPr>
          <p:cNvPr id="1048815" name="Прямоугольник 3"/>
          <p:cNvSpPr txBox="1"/>
          <p:nvPr/>
        </p:nvSpPr>
        <p:spPr>
          <a:xfrm>
            <a:off x="544483" y="2200657"/>
            <a:ext cx="1058543" cy="62737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Теги по </a:t>
            </a:r>
            <a:br/>
            <a:r>
              <a:t>проектам:</a:t>
            </a:r>
          </a:p>
        </p:txBody>
      </p:sp>
      <p:sp>
        <p:nvSpPr>
          <p:cNvPr id="1048816" name="Прямоугольник 4"/>
          <p:cNvSpPr txBox="1"/>
          <p:nvPr/>
        </p:nvSpPr>
        <p:spPr>
          <a:xfrm>
            <a:off x="544484" y="3615278"/>
            <a:ext cx="2037764" cy="91122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defRPr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Сквозной </a:t>
            </a:r>
            <a:br/>
            <a:r>
              <a:t>тег для всех публикаций:</a:t>
            </a:r>
          </a:p>
        </p:txBody>
      </p:sp>
      <p:sp>
        <p:nvSpPr>
          <p:cNvPr id="1048817" name="Текст 2"/>
          <p:cNvSpPr txBox="1"/>
          <p:nvPr/>
        </p:nvSpPr>
        <p:spPr>
          <a:xfrm>
            <a:off x="2624809" y="3799942"/>
            <a:ext cx="8111110" cy="5914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#</a:t>
            </a:r>
            <a:r>
              <a:rPr dirty="0" err="1"/>
              <a:t>НацпроектОбразование</a:t>
            </a:r>
            <a:r>
              <a:rPr dirty="0"/>
              <a:t> #</a:t>
            </a:r>
            <a:r>
              <a:rPr dirty="0" err="1"/>
              <a:t>ОбразованиеВПриоритете</a:t>
            </a:r>
            <a:r>
              <a:rPr dirty="0"/>
              <a:t> #</a:t>
            </a:r>
            <a:r>
              <a:rPr dirty="0" err="1" smtClean="0"/>
              <a:t>Минпросвет</a:t>
            </a:r>
            <a:r>
              <a:rPr lang="ru-RU" dirty="0" smtClean="0"/>
              <a:t> </a:t>
            </a:r>
            <a:r>
              <a:rPr lang="en-US" dirty="0" smtClean="0"/>
              <a:t>#</a:t>
            </a:r>
            <a:r>
              <a:rPr lang="ru-RU" dirty="0" err="1" smtClean="0"/>
              <a:t>НациональныеПроекты</a:t>
            </a:r>
            <a:r>
              <a:rPr dirty="0" smtClean="0"/>
              <a:t> </a:t>
            </a:r>
            <a:r>
              <a:rPr dirty="0"/>
              <a:t>#</a:t>
            </a:r>
            <a:r>
              <a:rPr dirty="0" err="1"/>
              <a:t>Наименование</a:t>
            </a:r>
            <a:r>
              <a:rPr dirty="0"/>
              <a:t> </a:t>
            </a:r>
            <a:r>
              <a:rPr dirty="0" err="1"/>
              <a:t>Региона</a:t>
            </a:r>
            <a:endParaRPr dirty="0"/>
          </a:p>
        </p:txBody>
      </p:sp>
      <p:sp>
        <p:nvSpPr>
          <p:cNvPr id="1048818" name="Прямая соединительная линия 6"/>
          <p:cNvSpPr/>
          <p:nvPr/>
        </p:nvSpPr>
        <p:spPr>
          <a:xfrm flipH="1" flipV="1">
            <a:off x="2296238" y="1947440"/>
            <a:ext cx="5444" cy="1219202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819" name="Прямая соединительная линия 7"/>
          <p:cNvSpPr/>
          <p:nvPr/>
        </p:nvSpPr>
        <p:spPr>
          <a:xfrm flipV="1">
            <a:off x="2296238" y="3691361"/>
            <a:ext cx="2" cy="754914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820" name="Текст 2"/>
          <p:cNvSpPr txBox="1"/>
          <p:nvPr/>
        </p:nvSpPr>
        <p:spPr>
          <a:xfrm>
            <a:off x="2624809" y="4949845"/>
            <a:ext cx="7690200" cy="591441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#</a:t>
            </a:r>
            <a:r>
              <a:rPr dirty="0" err="1"/>
              <a:t>ТочкаРоста</a:t>
            </a:r>
            <a:r>
              <a:rPr dirty="0"/>
              <a:t> #</a:t>
            </a:r>
            <a:r>
              <a:rPr dirty="0" err="1"/>
              <a:t>НацпроектОбразование</a:t>
            </a:r>
            <a:r>
              <a:rPr dirty="0"/>
              <a:t> #</a:t>
            </a:r>
            <a:r>
              <a:rPr dirty="0" err="1"/>
              <a:t>ОбразованиеВПриоритете</a:t>
            </a:r>
            <a:r>
              <a:rPr dirty="0"/>
              <a:t> #</a:t>
            </a:r>
            <a:r>
              <a:rPr dirty="0" err="1"/>
              <a:t>Минпросвет</a:t>
            </a:r>
            <a:r>
              <a:rPr dirty="0"/>
              <a:t> </a:t>
            </a:r>
            <a:r>
              <a:rPr lang="ru-RU" dirty="0"/>
              <a:t>#</a:t>
            </a:r>
            <a:r>
              <a:rPr lang="ru-RU" dirty="0" err="1"/>
              <a:t>НациональныеПроекты</a:t>
            </a:r>
            <a:r>
              <a:rPr lang="ru-RU" dirty="0"/>
              <a:t> </a:t>
            </a:r>
            <a:r>
              <a:rPr dirty="0" smtClean="0"/>
              <a:t>#</a:t>
            </a:r>
            <a:r>
              <a:rPr dirty="0" err="1"/>
              <a:t>МосковскаяОбласть</a:t>
            </a:r>
            <a:endParaRPr dirty="0"/>
          </a:p>
        </p:txBody>
      </p:sp>
      <p:sp>
        <p:nvSpPr>
          <p:cNvPr id="1048821" name="Прямоугольник 10"/>
          <p:cNvSpPr txBox="1"/>
          <p:nvPr/>
        </p:nvSpPr>
        <p:spPr>
          <a:xfrm>
            <a:off x="600717" y="5141998"/>
            <a:ext cx="883918" cy="35941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Пример:</a:t>
            </a:r>
          </a:p>
        </p:txBody>
      </p:sp>
      <p:sp>
        <p:nvSpPr>
          <p:cNvPr id="1048822" name="Прямая соединительная линия 11"/>
          <p:cNvSpPr/>
          <p:nvPr/>
        </p:nvSpPr>
        <p:spPr>
          <a:xfrm flipV="1">
            <a:off x="2296238" y="4949845"/>
            <a:ext cx="2" cy="754914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23" name="Номер слайда 1"/>
          <p:cNvSpPr txBox="1">
            <a:spLocks noGrp="1"/>
          </p:cNvSpPr>
          <p:nvPr>
            <p:ph type="sldNum" sz="quarter" idx="2"/>
          </p:nvPr>
        </p:nvSpPr>
        <p:spPr>
          <a:xfrm>
            <a:off x="11829458" y="6385924"/>
            <a:ext cx="243146" cy="26924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27</a:t>
            </a:fld>
            <a:endParaRPr/>
          </a:p>
        </p:txBody>
      </p:sp>
      <p:sp>
        <p:nvSpPr>
          <p:cNvPr id="1048824" name="Заголовок 1"/>
          <p:cNvSpPr txBox="1">
            <a:spLocks noGrp="1"/>
          </p:cNvSpPr>
          <p:nvPr>
            <p:ph type="title"/>
          </p:nvPr>
        </p:nvSpPr>
        <p:spPr>
          <a:xfrm>
            <a:off x="317500" y="339725"/>
            <a:ext cx="10515600" cy="638175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64BDE1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ТЕМЫ, КОТОРЫЕ НЕОБХОДИМО ОСВЕЩАТЬ</a:t>
            </a:r>
          </a:p>
        </p:txBody>
      </p:sp>
      <p:sp>
        <p:nvSpPr>
          <p:cNvPr id="1048825" name="Текст 2"/>
          <p:cNvSpPr txBox="1">
            <a:spLocks noGrp="1"/>
          </p:cNvSpPr>
          <p:nvPr>
            <p:ph type="body" sz="half" idx="1"/>
          </p:nvPr>
        </p:nvSpPr>
        <p:spPr>
          <a:xfrm>
            <a:off x="2415824" y="1316037"/>
            <a:ext cx="9776174" cy="2270126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10000"/>
              </a:lnSpc>
              <a:spcBef>
                <a:spcPts val="0"/>
              </a:spcBef>
              <a:buClr>
                <a:srgbClr val="64BDE1"/>
              </a:buClr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готовность инфраструктуры к началу учебного года;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64BDE1"/>
              </a:buClr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повышение квалификации педагогов, освоение новых технологий и  новых методов обучения;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64BDE1"/>
              </a:buClr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торжественное открытие, Дни открытых дверей;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64BDE1"/>
              </a:buClr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информационная компания по информированию родительской общественности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64BDE1"/>
              </a:buClr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старт набора учебных групп; 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64BDE1"/>
              </a:buClr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анонсы мероприятий/итоги мероприятий; 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64BDE1"/>
              </a:buClr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визит приглашенных спикеров/почетных гостей; 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64BDE1"/>
              </a:buClr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достижения обучающихся/участие и победы в конкурсах. </a:t>
            </a:r>
          </a:p>
        </p:txBody>
      </p:sp>
      <p:sp>
        <p:nvSpPr>
          <p:cNvPr id="1048826" name="Текст 2"/>
          <p:cNvSpPr txBox="1"/>
          <p:nvPr/>
        </p:nvSpPr>
        <p:spPr>
          <a:xfrm>
            <a:off x="2461543" y="3752851"/>
            <a:ext cx="9367234" cy="2432355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/>
          <a:p>
            <a:pPr marL="228600" indent="-228600">
              <a:lnSpc>
                <a:spcPct val="110000"/>
              </a:lnSpc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проекты обучающихся; </a:t>
            </a:r>
            <a:endParaRPr sz="2800"/>
          </a:p>
          <a:p>
            <a:pPr marL="228600" indent="-228600">
              <a:lnSpc>
                <a:spcPct val="110000"/>
              </a:lnSpc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информация о наставниках; </a:t>
            </a:r>
            <a:endParaRPr sz="2800"/>
          </a:p>
          <a:p>
            <a:pPr marL="228600" indent="-228600">
              <a:lnSpc>
                <a:spcPct val="110000"/>
              </a:lnSpc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содержание образовательных программ; </a:t>
            </a:r>
            <a:endParaRPr sz="2800"/>
          </a:p>
          <a:p>
            <a:pPr marL="228600" indent="-228600">
              <a:lnSpc>
                <a:spcPct val="110000"/>
              </a:lnSpc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организационные моменты и режимные изменения;</a:t>
            </a:r>
            <a:endParaRPr sz="2800"/>
          </a:p>
          <a:p>
            <a:pPr marL="228600" indent="-228600">
              <a:lnSpc>
                <a:spcPct val="110000"/>
              </a:lnSpc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релевантные новости из внешних источников; </a:t>
            </a:r>
            <a:endParaRPr sz="2800"/>
          </a:p>
          <a:p>
            <a:pPr marL="228600" indent="-228600">
              <a:lnSpc>
                <a:spcPct val="110000"/>
              </a:lnSpc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пользовательский контент; </a:t>
            </a:r>
            <a:endParaRPr sz="2800"/>
          </a:p>
          <a:p>
            <a:pPr marL="228600" indent="-228600">
              <a:lnSpc>
                <a:spcPct val="110000"/>
              </a:lnSpc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фотографии и видео обучающихся, отзывы обучающихся и родителей, </a:t>
            </a:r>
            <a:endParaRPr sz="2800"/>
          </a:p>
          <a:p>
            <a:pPr marL="228600" indent="-228600">
              <a:lnSpc>
                <a:spcPct val="110000"/>
              </a:lnSpc>
              <a:buClr>
                <a:srgbClr val="64BDE1"/>
              </a:buClr>
              <a:buSzPct val="100000"/>
              <a:buFont typeface="Arial"/>
              <a:buChar char="•"/>
              <a:defRPr sz="1600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другой развлекательный контент, созданный обучающимися и имеющий отношение к деятельности организации</a:t>
            </a:r>
          </a:p>
        </p:txBody>
      </p:sp>
      <p:sp>
        <p:nvSpPr>
          <p:cNvPr id="1048827" name="Прямоугольник 4"/>
          <p:cNvSpPr txBox="1"/>
          <p:nvPr/>
        </p:nvSpPr>
        <p:spPr>
          <a:xfrm>
            <a:off x="544483" y="2200657"/>
            <a:ext cx="1027428" cy="627379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/>
          <a:p>
            <a:pPr>
              <a:defRPr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Основной </a:t>
            </a:r>
            <a:br/>
            <a:r>
              <a:t>перечень</a:t>
            </a:r>
          </a:p>
        </p:txBody>
      </p:sp>
      <p:sp>
        <p:nvSpPr>
          <p:cNvPr id="1048828" name="Прямая соединительная линия 5"/>
          <p:cNvSpPr/>
          <p:nvPr/>
        </p:nvSpPr>
        <p:spPr>
          <a:xfrm flipV="1">
            <a:off x="2301682" y="1374775"/>
            <a:ext cx="1" cy="2101851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829" name="Прямая соединительная линия 9"/>
          <p:cNvSpPr/>
          <p:nvPr/>
        </p:nvSpPr>
        <p:spPr>
          <a:xfrm flipV="1">
            <a:off x="2301682" y="3924300"/>
            <a:ext cx="1" cy="2101850"/>
          </a:xfrm>
          <a:prstGeom prst="line">
            <a:avLst/>
          </a:prstGeom>
          <a:ln w="57150">
            <a:solidFill>
              <a:srgbClr val="64BDE1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48830" name="Прямоугольник 10"/>
          <p:cNvSpPr txBox="1"/>
          <p:nvPr/>
        </p:nvSpPr>
        <p:spPr>
          <a:xfrm>
            <a:off x="544485" y="4342110"/>
            <a:ext cx="1403693" cy="927100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spAutoFit/>
          </a:bodyPr>
          <a:lstStyle>
            <a:lvl1pPr>
              <a:defRPr b="1">
                <a:solidFill>
                  <a:srgbClr val="37507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Дополни-тельный перечень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883</Words>
  <Application>Microsoft Office PowerPoint</Application>
  <PresentationFormat>Произвольный</PresentationFormat>
  <Paragraphs>184</Paragraphs>
  <Slides>27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 Office</vt:lpstr>
      <vt:lpstr>1. Об освещении региональных проектов национального проекта «Образование» на официальных ресурсах Минпросвещения России</vt:lpstr>
      <vt:lpstr>ИНФОРМАЦИОННЫЕ РЕСУРСЫ МИНИСТЕРСТВА ПРОСВЕЩЕНИЯ</vt:lpstr>
      <vt:lpstr>ФЕДЕРАЛЬНЫЕ СОЦИАЛЬНЫЕ СЕТИ МИНИСТЕРСТВА ПРОСВЕЩЕНИЯ </vt:lpstr>
      <vt:lpstr>ФЕДЕРАЛЬНЫЕ СОЦИАЛЬНЫЕ СЕТИ МИНИСТЕРСТВА ПРОСВЕЩЕНИЯ </vt:lpstr>
      <vt:lpstr>Слайд 5</vt:lpstr>
      <vt:lpstr>Слайд 6</vt:lpstr>
      <vt:lpstr>2.Рекомендации по коммуникационному сопровождению нацпроекта «Образование»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ОСНОВНЫЕ ЦЕЛИ ИНФОРМАЦИОННОГО СОПРОВОЖДЕНИЯ ФУНКЦИОНИРОВАНИЯ НПО:</vt:lpstr>
      <vt:lpstr>ФЕДЕРАЛЬНЫЕ СОЦИАЛЬНЫЕ СЕТИ ФОНДА</vt:lpstr>
      <vt:lpstr>СОЦИАЛЬНЫЕ СЕТИ ПО ФЕДЕРАЛЬНОМУ ПРОЕКТУ «УСПЕХ КАЖДОГО РЕБЁНКА»</vt:lpstr>
      <vt:lpstr>СОЦИАЛЬНЫЕ СЕТИ ПО ФЕДЕРАЛЬНОМУ ПРОЕКТУ «СОВРЕМЕННАЯ ШКОЛА»</vt:lpstr>
      <vt:lpstr>СОЦИАЛЬНЫЕ СЕТИ ПО ФЕДЕРАЛЬНОМУ ПРОЕКТУ «ЦИФРОВАЯ ОБРАЗОВАТЕЛЬНАЯ СРЕДА»</vt:lpstr>
      <vt:lpstr>РЕКОМЕНДУЕМЫЕ СОЦИАЛЬНЫЕ СЕТИ</vt:lpstr>
      <vt:lpstr>ФОРМАТЫ РАЗМЕЩЕНИЯ КОНТЕНТА:</vt:lpstr>
      <vt:lpstr>КРИТЕРИИ ПОСТОВ !ОЧЕНЬ ВАЖНО!</vt:lpstr>
      <vt:lpstr>СИСТЕМА ХЕШТЕГОВ, КОТОРЫЕ НЕОБХОДИМО ДОБАВЛЯТЬ В НОВОСТИ ПО МЕРОПРИЯТИЯМ НПО</vt:lpstr>
      <vt:lpstr>ТЕМЫ, КОТОРЫЕ НЕОБХОДИМО ОСВЕЩАТЬ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Кропотина Мария</dc:creator>
  <cp:lastModifiedBy>user</cp:lastModifiedBy>
  <cp:revision>1</cp:revision>
  <dcterms:created xsi:type="dcterms:W3CDTF">2020-08-18T16:40:44Z</dcterms:created>
  <dcterms:modified xsi:type="dcterms:W3CDTF">2020-09-22T16:25:47Z</dcterms:modified>
</cp:coreProperties>
</file>