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78" r:id="rId13"/>
    <p:sldId id="279" r:id="rId14"/>
    <p:sldId id="280" r:id="rId15"/>
    <p:sldId id="281" r:id="rId16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201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68B63-DF72-4C94-805E-A0C7D7308636}" type="datetimeFigureOut">
              <a:rPr lang="ru-RU" smtClean="0"/>
              <a:pPr/>
              <a:t>08.10.2025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45030-6E66-4A49-A7E3-C807F45EB94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967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40740" y="376224"/>
            <a:ext cx="7862570" cy="497205"/>
          </a:xfrm>
          <a:custGeom>
            <a:avLst/>
            <a:gdLst/>
            <a:ahLst/>
            <a:cxnLst/>
            <a:rect l="l" t="t" r="r" b="b"/>
            <a:pathLst>
              <a:path w="7862570" h="497205">
                <a:moveTo>
                  <a:pt x="0" y="0"/>
                </a:moveTo>
                <a:lnTo>
                  <a:pt x="7862316" y="0"/>
                </a:lnTo>
                <a:lnTo>
                  <a:pt x="7862316" y="496824"/>
                </a:lnTo>
                <a:lnTo>
                  <a:pt x="0" y="496824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287020"/>
          </a:xfrm>
          <a:custGeom>
            <a:avLst/>
            <a:gdLst/>
            <a:ahLst/>
            <a:cxnLst/>
            <a:rect l="l" t="t" r="r" b="b"/>
            <a:pathLst>
              <a:path w="9144000" h="287020">
                <a:moveTo>
                  <a:pt x="0" y="286511"/>
                </a:moveTo>
                <a:lnTo>
                  <a:pt x="9144000" y="286511"/>
                </a:lnTo>
                <a:lnTo>
                  <a:pt x="9144000" y="0"/>
                </a:lnTo>
                <a:lnTo>
                  <a:pt x="0" y="0"/>
                </a:lnTo>
                <a:lnTo>
                  <a:pt x="0" y="28651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34152" y="461581"/>
            <a:ext cx="467569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6057" y="3167531"/>
            <a:ext cx="7316470" cy="1781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5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09800" y="1219200"/>
            <a:ext cx="5244083" cy="19537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878323" y="5010364"/>
            <a:ext cx="2912110" cy="126936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385"/>
              </a:spcBef>
            </a:pP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Смирнова И.С.  </a:t>
            </a:r>
            <a:r>
              <a:rPr sz="2400" spc="-20" dirty="0">
                <a:solidFill>
                  <a:srgbClr val="888888"/>
                </a:solidFill>
                <a:latin typeface="Calibri"/>
                <a:cs typeface="Calibri"/>
              </a:rPr>
              <a:t>Учитель </a:t>
            </a: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информатики  </a:t>
            </a:r>
            <a:r>
              <a:rPr sz="2400" spc="-40" dirty="0">
                <a:solidFill>
                  <a:srgbClr val="888888"/>
                </a:solidFill>
                <a:latin typeface="Calibri"/>
                <a:cs typeface="Calibri"/>
              </a:rPr>
              <a:t>ГОУ </a:t>
            </a: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ЯО </a:t>
            </a:r>
            <a:r>
              <a:rPr sz="2400" spc="-10" dirty="0">
                <a:solidFill>
                  <a:srgbClr val="888888"/>
                </a:solidFill>
                <a:latin typeface="Calibri"/>
                <a:cs typeface="Calibri"/>
              </a:rPr>
              <a:t>«Лицей </a:t>
            </a:r>
            <a:r>
              <a:rPr sz="2400" dirty="0">
                <a:solidFill>
                  <a:srgbClr val="888888"/>
                </a:solidFill>
                <a:latin typeface="Calibri"/>
                <a:cs typeface="Calibri"/>
              </a:rPr>
              <a:t>№</a:t>
            </a:r>
            <a:r>
              <a:rPr sz="2400" spc="-3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86»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178E011E-E855-4E54-BB36-F000438B3E01}"/>
              </a:ext>
            </a:extLst>
          </p:cNvPr>
          <p:cNvSpPr txBox="1">
            <a:spLocks/>
          </p:cNvSpPr>
          <p:nvPr/>
        </p:nvSpPr>
        <p:spPr>
          <a:xfrm>
            <a:off x="2590800" y="3276600"/>
            <a:ext cx="49530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95"/>
              </a:spcBef>
            </a:pPr>
            <a:r>
              <a:rPr lang="ru-RU" sz="4000" b="1" kern="0" spc="-15" dirty="0">
                <a:solidFill>
                  <a:srgbClr val="C00000"/>
                </a:solidFill>
                <a:latin typeface="Calibri"/>
                <a:cs typeface="Calibri"/>
              </a:rPr>
              <a:t>алфавитный подход</a:t>
            </a:r>
            <a:endParaRPr lang="ru-RU" sz="4000" kern="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45008" y="379476"/>
            <a:ext cx="8287511" cy="11186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45394" y="496633"/>
            <a:ext cx="7650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solidFill>
                  <a:srgbClr val="6F2F9F"/>
                </a:solidFill>
                <a:latin typeface="Calibri"/>
                <a:cs typeface="Calibri"/>
              </a:rPr>
              <a:t>Единицы </a:t>
            </a: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измерения</a:t>
            </a:r>
            <a:r>
              <a:rPr sz="40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4000" b="1" spc="-5" dirty="0">
                <a:solidFill>
                  <a:srgbClr val="6F2F9F"/>
                </a:solidFill>
                <a:latin typeface="Calibri"/>
                <a:cs typeface="Calibri"/>
              </a:rPr>
              <a:t>информации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8839" y="1882324"/>
            <a:ext cx="6786880" cy="35363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1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бит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1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байт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= 8</a:t>
            </a:r>
            <a:r>
              <a:rPr sz="3200" b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бит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1 </a:t>
            </a:r>
            <a:r>
              <a:rPr sz="3200" b="1" spc="-10" dirty="0">
                <a:solidFill>
                  <a:srgbClr val="6F2F9F"/>
                </a:solidFill>
                <a:latin typeface="Calibri"/>
                <a:cs typeface="Calibri"/>
              </a:rPr>
              <a:t>Кбайт </a:t>
            </a:r>
            <a:r>
              <a:rPr sz="3200" b="1" spc="-20" dirty="0">
                <a:solidFill>
                  <a:srgbClr val="6F2F9F"/>
                </a:solidFill>
                <a:latin typeface="Calibri"/>
                <a:cs typeface="Calibri"/>
              </a:rPr>
              <a:t>(один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килобайт) =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1024</a:t>
            </a:r>
            <a:r>
              <a:rPr sz="3200" b="1" spc="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байт</a:t>
            </a:r>
            <a:endParaRPr sz="3200">
              <a:latin typeface="Calibri"/>
              <a:cs typeface="Calibri"/>
            </a:endParaRPr>
          </a:p>
          <a:p>
            <a:pPr marL="12700" marR="5080">
              <a:lnSpc>
                <a:spcPct val="120000"/>
              </a:lnSpc>
            </a:pP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1 Мбайт </a:t>
            </a:r>
            <a:r>
              <a:rPr sz="3200" b="1" spc="-20" dirty="0">
                <a:solidFill>
                  <a:srgbClr val="6F2F9F"/>
                </a:solidFill>
                <a:latin typeface="Calibri"/>
                <a:cs typeface="Calibri"/>
              </a:rPr>
              <a:t>(один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мегабайт)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=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1024 </a:t>
            </a:r>
            <a:r>
              <a:rPr sz="3200" b="1" spc="-10" dirty="0">
                <a:solidFill>
                  <a:srgbClr val="6F2F9F"/>
                </a:solidFill>
                <a:latin typeface="Calibri"/>
                <a:cs typeface="Calibri"/>
              </a:rPr>
              <a:t>Кбайт 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1 </a:t>
            </a:r>
            <a:r>
              <a:rPr sz="3200" b="1" spc="-15" dirty="0">
                <a:solidFill>
                  <a:srgbClr val="6F2F9F"/>
                </a:solidFill>
                <a:latin typeface="Calibri"/>
                <a:cs typeface="Calibri"/>
              </a:rPr>
              <a:t>Гбайт </a:t>
            </a:r>
            <a:r>
              <a:rPr sz="3200" b="1" spc="-20" dirty="0">
                <a:solidFill>
                  <a:srgbClr val="6F2F9F"/>
                </a:solidFill>
                <a:latin typeface="Calibri"/>
                <a:cs typeface="Calibri"/>
              </a:rPr>
              <a:t>(один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гигабайт)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=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1024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Мбайт  1 </a:t>
            </a:r>
            <a:r>
              <a:rPr sz="3200" b="1" spc="-10" dirty="0">
                <a:solidFill>
                  <a:srgbClr val="6F2F9F"/>
                </a:solidFill>
                <a:latin typeface="Calibri"/>
                <a:cs typeface="Calibri"/>
              </a:rPr>
              <a:t>Тбайт </a:t>
            </a:r>
            <a:r>
              <a:rPr sz="3200" b="1" spc="-20" dirty="0">
                <a:solidFill>
                  <a:srgbClr val="6F2F9F"/>
                </a:solidFill>
                <a:latin typeface="Calibri"/>
                <a:cs typeface="Calibri"/>
              </a:rPr>
              <a:t>(один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терабайт) </a:t>
            </a:r>
            <a:r>
              <a:rPr sz="3200" b="1" dirty="0">
                <a:solidFill>
                  <a:srgbClr val="6F2F9F"/>
                </a:solidFill>
                <a:latin typeface="Calibri"/>
                <a:cs typeface="Calibri"/>
              </a:rPr>
              <a:t>= </a:t>
            </a:r>
            <a:r>
              <a:rPr sz="3200" b="1" spc="-5" dirty="0">
                <a:solidFill>
                  <a:srgbClr val="6F2F9F"/>
                </a:solidFill>
                <a:latin typeface="Calibri"/>
                <a:cs typeface="Calibri"/>
              </a:rPr>
              <a:t>1024</a:t>
            </a:r>
            <a:r>
              <a:rPr sz="3200" b="1" spc="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6F2F9F"/>
                </a:solidFill>
                <a:latin typeface="Calibri"/>
                <a:cs typeface="Calibri"/>
              </a:rPr>
              <a:t>Гбайт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52671" y="1269492"/>
            <a:ext cx="4943855" cy="18699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86098" y="461581"/>
            <a:ext cx="19704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solidFill>
                  <a:srgbClr val="30859C"/>
                </a:solidFill>
                <a:latin typeface="Calibri"/>
                <a:cs typeface="Calibri"/>
              </a:rPr>
              <a:t>П</a:t>
            </a: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р</a:t>
            </a:r>
            <a:r>
              <a:rPr b="1" spc="-5" dirty="0">
                <a:solidFill>
                  <a:srgbClr val="30859C"/>
                </a:solidFill>
                <a:latin typeface="Calibri"/>
                <a:cs typeface="Calibri"/>
              </a:rPr>
              <a:t>и</a:t>
            </a: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мер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2681" y="1481941"/>
            <a:ext cx="6668770" cy="436747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i="1" dirty="0">
                <a:latin typeface="Calibri"/>
                <a:cs typeface="Calibri"/>
              </a:rPr>
              <a:t>Переведите 3 </a:t>
            </a:r>
            <a:r>
              <a:rPr sz="3200" i="1" spc="-15" dirty="0">
                <a:latin typeface="Calibri"/>
                <a:cs typeface="Calibri"/>
              </a:rPr>
              <a:t>Гбайта </a:t>
            </a:r>
            <a:r>
              <a:rPr sz="3200" i="1" dirty="0">
                <a:latin typeface="Calibri"/>
                <a:cs typeface="Calibri"/>
              </a:rPr>
              <a:t>в</a:t>
            </a:r>
            <a:r>
              <a:rPr sz="3200" i="1" spc="-10" dirty="0">
                <a:latin typeface="Calibri"/>
                <a:cs typeface="Calibri"/>
              </a:rPr>
              <a:t> </a:t>
            </a:r>
            <a:r>
              <a:rPr sz="3200" i="1" spc="-5" dirty="0">
                <a:latin typeface="Calibri"/>
                <a:cs typeface="Calibri"/>
              </a:rPr>
              <a:t>Мбайты.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4"/>
              </a:spcBef>
            </a:pPr>
            <a:r>
              <a:rPr sz="3200" dirty="0">
                <a:latin typeface="Calibri"/>
                <a:cs typeface="Calibri"/>
              </a:rPr>
              <a:t>3 </a:t>
            </a:r>
            <a:r>
              <a:rPr sz="3200" spc="-35" dirty="0">
                <a:latin typeface="Calibri"/>
                <a:cs typeface="Calibri"/>
              </a:rPr>
              <a:t>Гб </a:t>
            </a:r>
            <a:r>
              <a:rPr sz="3200" dirty="0">
                <a:latin typeface="Calibri"/>
                <a:cs typeface="Calibri"/>
              </a:rPr>
              <a:t>* </a:t>
            </a:r>
            <a:r>
              <a:rPr sz="3200" spc="-5" dirty="0">
                <a:latin typeface="Calibri"/>
                <a:cs typeface="Calibri"/>
              </a:rPr>
              <a:t>1024 </a:t>
            </a:r>
            <a:r>
              <a:rPr sz="3200" dirty="0">
                <a:latin typeface="Calibri"/>
                <a:cs typeface="Calibri"/>
              </a:rPr>
              <a:t>= </a:t>
            </a:r>
            <a:r>
              <a:rPr sz="3200" spc="-5" dirty="0">
                <a:latin typeface="Calibri"/>
                <a:cs typeface="Calibri"/>
              </a:rPr>
              <a:t>3072</a:t>
            </a:r>
            <a:r>
              <a:rPr sz="3200" spc="7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Мб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0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200" i="1" dirty="0">
                <a:latin typeface="Calibri"/>
                <a:cs typeface="Calibri"/>
              </a:rPr>
              <a:t>Переведите </a:t>
            </a:r>
            <a:r>
              <a:rPr sz="3200" i="1" spc="-5" dirty="0">
                <a:latin typeface="Calibri"/>
                <a:cs typeface="Calibri"/>
              </a:rPr>
              <a:t>200 бит </a:t>
            </a:r>
            <a:r>
              <a:rPr sz="3200" i="1" dirty="0">
                <a:latin typeface="Calibri"/>
                <a:cs typeface="Calibri"/>
              </a:rPr>
              <a:t>в</a:t>
            </a:r>
            <a:r>
              <a:rPr sz="3200" i="1" spc="-5" dirty="0">
                <a:latin typeface="Calibri"/>
                <a:cs typeface="Calibri"/>
              </a:rPr>
              <a:t> байты.</a:t>
            </a:r>
            <a:endParaRPr sz="3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3200" spc="-5" dirty="0">
                <a:latin typeface="Calibri"/>
                <a:cs typeface="Calibri"/>
              </a:rPr>
              <a:t>200 бит </a:t>
            </a:r>
            <a:r>
              <a:rPr sz="3200" dirty="0">
                <a:latin typeface="Calibri"/>
                <a:cs typeface="Calibri"/>
              </a:rPr>
              <a:t>: 8 = </a:t>
            </a:r>
            <a:r>
              <a:rPr sz="3200" spc="-5" dirty="0">
                <a:latin typeface="Calibri"/>
                <a:cs typeface="Calibri"/>
              </a:rPr>
              <a:t>25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байт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650" dirty="0">
              <a:latin typeface="Times New Roman"/>
              <a:cs typeface="Times New Roman"/>
            </a:endParaRPr>
          </a:p>
          <a:p>
            <a:pPr marL="12700" marR="5080" indent="-635">
              <a:lnSpc>
                <a:spcPct val="110000"/>
              </a:lnSpc>
              <a:tabLst>
                <a:tab pos="3628390" algn="l"/>
              </a:tabLst>
            </a:pPr>
            <a:r>
              <a:rPr sz="3200" i="1" dirty="0">
                <a:latin typeface="Calibri"/>
                <a:cs typeface="Calibri"/>
              </a:rPr>
              <a:t>Переведите </a:t>
            </a:r>
            <a:r>
              <a:rPr sz="3200" spc="-5" dirty="0">
                <a:latin typeface="Calibri"/>
                <a:cs typeface="Calibri"/>
              </a:rPr>
              <a:t>32768 </a:t>
            </a:r>
            <a:r>
              <a:rPr sz="3200" i="1" spc="-5" dirty="0">
                <a:latin typeface="Calibri"/>
                <a:cs typeface="Calibri"/>
              </a:rPr>
              <a:t>бит </a:t>
            </a:r>
            <a:r>
              <a:rPr sz="3200" i="1" dirty="0">
                <a:latin typeface="Calibri"/>
                <a:cs typeface="Calibri"/>
              </a:rPr>
              <a:t>в </a:t>
            </a:r>
            <a:r>
              <a:rPr sz="3200" spc="-5" dirty="0">
                <a:latin typeface="Calibri"/>
                <a:cs typeface="Calibri"/>
              </a:rPr>
              <a:t>К</a:t>
            </a:r>
            <a:r>
              <a:rPr sz="3200" i="1" spc="-5" dirty="0">
                <a:latin typeface="Calibri"/>
                <a:cs typeface="Calibri"/>
              </a:rPr>
              <a:t>байт. </a:t>
            </a:r>
            <a:endParaRPr lang="ru-RU" sz="3200" i="1" spc="-5" dirty="0">
              <a:latin typeface="Calibri"/>
              <a:cs typeface="Calibri"/>
            </a:endParaRPr>
          </a:p>
          <a:p>
            <a:pPr marL="12700" marR="5080" indent="-635">
              <a:lnSpc>
                <a:spcPct val="110000"/>
              </a:lnSpc>
              <a:tabLst>
                <a:tab pos="3628390" algn="l"/>
              </a:tabLst>
            </a:pPr>
            <a:r>
              <a:rPr sz="3200" spc="-5" dirty="0">
                <a:latin typeface="Calibri"/>
                <a:cs typeface="Calibri"/>
              </a:rPr>
              <a:t>32768 бит </a:t>
            </a:r>
            <a:r>
              <a:rPr sz="3200" dirty="0">
                <a:latin typeface="Calibri"/>
                <a:cs typeface="Calibri"/>
              </a:rPr>
              <a:t>: 8</a:t>
            </a:r>
            <a:r>
              <a:rPr sz="3200" spc="6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= </a:t>
            </a:r>
            <a:r>
              <a:rPr sz="3200" spc="-5" dirty="0">
                <a:latin typeface="Calibri"/>
                <a:cs typeface="Calibri"/>
              </a:rPr>
              <a:t>4096	байт </a:t>
            </a:r>
            <a:r>
              <a:rPr sz="3200" dirty="0">
                <a:latin typeface="Calibri"/>
                <a:cs typeface="Calibri"/>
              </a:rPr>
              <a:t>: </a:t>
            </a:r>
            <a:r>
              <a:rPr sz="3200" spc="-5" dirty="0">
                <a:latin typeface="Calibri"/>
                <a:cs typeface="Calibri"/>
              </a:rPr>
              <a:t>1024 </a:t>
            </a:r>
            <a:r>
              <a:rPr sz="3200" dirty="0">
                <a:latin typeface="Calibri"/>
                <a:cs typeface="Calibri"/>
              </a:rPr>
              <a:t>= 4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Кб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12978" y="461581"/>
            <a:ext cx="211772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Алфавит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816" y="1607312"/>
            <a:ext cx="7896225" cy="42195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- всё </a:t>
            </a:r>
            <a:r>
              <a:rPr sz="3200" spc="-10" dirty="0">
                <a:latin typeface="Calibri"/>
                <a:cs typeface="Calibri"/>
              </a:rPr>
              <a:t>множество символов, используемых</a:t>
            </a:r>
            <a:r>
              <a:rPr sz="3200" spc="-1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в  </a:t>
            </a:r>
            <a:r>
              <a:rPr sz="3200" spc="-15" dirty="0">
                <a:latin typeface="Calibri"/>
                <a:cs typeface="Calibri"/>
              </a:rPr>
              <a:t>некотором </a:t>
            </a:r>
            <a:r>
              <a:rPr sz="3200" spc="-5" dirty="0">
                <a:latin typeface="Calibri"/>
                <a:cs typeface="Calibri"/>
              </a:rPr>
              <a:t>языке </a:t>
            </a:r>
            <a:r>
              <a:rPr sz="3200" dirty="0">
                <a:latin typeface="Calibri"/>
                <a:cs typeface="Calibri"/>
              </a:rPr>
              <a:t>для </a:t>
            </a:r>
            <a:r>
              <a:rPr sz="3200" spc="-10" dirty="0">
                <a:latin typeface="Calibri"/>
                <a:cs typeface="Calibri"/>
              </a:rPr>
              <a:t>представления  </a:t>
            </a:r>
            <a:r>
              <a:rPr sz="3200" dirty="0">
                <a:latin typeface="Calibri"/>
                <a:cs typeface="Calibri"/>
              </a:rPr>
              <a:t>информации, </a:t>
            </a:r>
            <a:r>
              <a:rPr sz="3200" spc="-70" dirty="0">
                <a:latin typeface="Calibri"/>
                <a:cs typeface="Calibri"/>
              </a:rPr>
              <a:t>т. </a:t>
            </a:r>
            <a:r>
              <a:rPr sz="3200" dirty="0">
                <a:latin typeface="Calibri"/>
                <a:cs typeface="Calibri"/>
              </a:rPr>
              <a:t>е. весь набор </a:t>
            </a:r>
            <a:r>
              <a:rPr sz="3200" spc="-5" dirty="0">
                <a:latin typeface="Calibri"/>
                <a:cs typeface="Calibri"/>
              </a:rPr>
              <a:t>букв, </a:t>
            </a:r>
            <a:r>
              <a:rPr sz="3200" dirty="0">
                <a:latin typeface="Calibri"/>
                <a:cs typeface="Calibri"/>
              </a:rPr>
              <a:t>цифр,  </a:t>
            </a:r>
            <a:r>
              <a:rPr sz="3200" spc="-10" dirty="0">
                <a:latin typeface="Calibri"/>
                <a:cs typeface="Calibri"/>
              </a:rPr>
              <a:t>знаков </a:t>
            </a:r>
            <a:r>
              <a:rPr sz="3200" dirty="0">
                <a:latin typeface="Calibri"/>
                <a:cs typeface="Calibri"/>
              </a:rPr>
              <a:t>препинания, </a:t>
            </a:r>
            <a:r>
              <a:rPr sz="3200" spc="-10" dirty="0">
                <a:latin typeface="Calibri"/>
                <a:cs typeface="Calibri"/>
              </a:rPr>
              <a:t>скобок </a:t>
            </a:r>
            <a:r>
              <a:rPr sz="3200" dirty="0">
                <a:latin typeface="Calibri"/>
                <a:cs typeface="Calibri"/>
              </a:rPr>
              <a:t>и </a:t>
            </a:r>
            <a:r>
              <a:rPr sz="3200" spc="-5" dirty="0">
                <a:latin typeface="Calibri"/>
                <a:cs typeface="Calibri"/>
              </a:rPr>
              <a:t>других  </a:t>
            </a:r>
            <a:r>
              <a:rPr sz="3200" spc="-10" dirty="0">
                <a:latin typeface="Calibri"/>
                <a:cs typeface="Calibri"/>
              </a:rPr>
              <a:t>символов, используемых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тексте.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3200" b="1" spc="-5" dirty="0">
                <a:latin typeface="Calibri"/>
                <a:cs typeface="Calibri"/>
              </a:rPr>
              <a:t>Например</a:t>
            </a:r>
            <a:r>
              <a:rPr sz="3200" spc="-5" dirty="0">
                <a:latin typeface="Calibri"/>
                <a:cs typeface="Calibri"/>
              </a:rPr>
              <a:t>:</a:t>
            </a:r>
            <a:endParaRPr sz="3200">
              <a:latin typeface="Calibri"/>
              <a:cs typeface="Calibri"/>
            </a:endParaRPr>
          </a:p>
          <a:p>
            <a:pPr marL="355600" marR="1462405">
              <a:lnSpc>
                <a:spcPct val="120000"/>
              </a:lnSpc>
            </a:pPr>
            <a:r>
              <a:rPr sz="3200" spc="-10" dirty="0">
                <a:latin typeface="Calibri"/>
                <a:cs typeface="Calibri"/>
              </a:rPr>
              <a:t>русский </a:t>
            </a:r>
            <a:r>
              <a:rPr sz="3200" spc="-5" dirty="0">
                <a:latin typeface="Calibri"/>
                <a:cs typeface="Calibri"/>
              </a:rPr>
              <a:t>или </a:t>
            </a:r>
            <a:r>
              <a:rPr sz="3200" spc="-15" dirty="0">
                <a:latin typeface="Calibri"/>
                <a:cs typeface="Calibri"/>
              </a:rPr>
              <a:t>английский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алфавиты;  восьмеричный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алфавит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528531" y="443297"/>
            <a:ext cx="113664" cy="586105"/>
          </a:xfrm>
          <a:custGeom>
            <a:avLst/>
            <a:gdLst/>
            <a:ahLst/>
            <a:cxnLst/>
            <a:rect l="l" t="t" r="r" b="b"/>
            <a:pathLst>
              <a:path w="113665" h="586105">
                <a:moveTo>
                  <a:pt x="113060" y="0"/>
                </a:moveTo>
                <a:lnTo>
                  <a:pt x="0" y="0"/>
                </a:lnTo>
                <a:lnTo>
                  <a:pt x="19558" y="26989"/>
                </a:lnTo>
                <a:lnTo>
                  <a:pt x="19558" y="555154"/>
                </a:lnTo>
                <a:lnTo>
                  <a:pt x="1224" y="585824"/>
                </a:lnTo>
                <a:lnTo>
                  <a:pt x="113671" y="582143"/>
                </a:lnTo>
                <a:lnTo>
                  <a:pt x="92893" y="554540"/>
                </a:lnTo>
                <a:lnTo>
                  <a:pt x="92893" y="26989"/>
                </a:lnTo>
                <a:lnTo>
                  <a:pt x="11306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72628" y="439923"/>
            <a:ext cx="620395" cy="0"/>
          </a:xfrm>
          <a:custGeom>
            <a:avLst/>
            <a:gdLst/>
            <a:ahLst/>
            <a:cxnLst/>
            <a:rect l="l" t="t" r="r" b="b"/>
            <a:pathLst>
              <a:path w="620395">
                <a:moveTo>
                  <a:pt x="0" y="0"/>
                </a:moveTo>
                <a:lnTo>
                  <a:pt x="620262" y="0"/>
                </a:lnTo>
              </a:path>
            </a:pathLst>
          </a:custGeom>
          <a:ln w="1901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072627" y="1024612"/>
            <a:ext cx="620395" cy="0"/>
          </a:xfrm>
          <a:custGeom>
            <a:avLst/>
            <a:gdLst/>
            <a:ahLst/>
            <a:cxnLst/>
            <a:rect l="l" t="t" r="r" b="b"/>
            <a:pathLst>
              <a:path w="620395">
                <a:moveTo>
                  <a:pt x="0" y="0"/>
                </a:moveTo>
                <a:lnTo>
                  <a:pt x="620261" y="0"/>
                </a:lnTo>
              </a:path>
            </a:pathLst>
          </a:custGeom>
          <a:ln w="1428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115410" y="438391"/>
            <a:ext cx="372110" cy="586740"/>
          </a:xfrm>
          <a:custGeom>
            <a:avLst/>
            <a:gdLst/>
            <a:ahLst/>
            <a:cxnLst/>
            <a:rect l="l" t="t" r="r" b="b"/>
            <a:pathLst>
              <a:path w="372109" h="586740">
                <a:moveTo>
                  <a:pt x="147283" y="0"/>
                </a:moveTo>
                <a:lnTo>
                  <a:pt x="0" y="612"/>
                </a:lnTo>
                <a:lnTo>
                  <a:pt x="37890" y="30670"/>
                </a:lnTo>
                <a:lnTo>
                  <a:pt x="163783" y="586439"/>
                </a:lnTo>
                <a:lnTo>
                  <a:pt x="233453" y="583372"/>
                </a:lnTo>
                <a:lnTo>
                  <a:pt x="250386" y="486450"/>
                </a:lnTo>
                <a:lnTo>
                  <a:pt x="213284" y="486450"/>
                </a:lnTo>
                <a:lnTo>
                  <a:pt x="116725" y="30670"/>
                </a:lnTo>
                <a:lnTo>
                  <a:pt x="147283" y="0"/>
                </a:lnTo>
                <a:close/>
              </a:path>
              <a:path w="372109" h="586740">
                <a:moveTo>
                  <a:pt x="371570" y="612"/>
                </a:moveTo>
                <a:lnTo>
                  <a:pt x="276844" y="1226"/>
                </a:lnTo>
                <a:lnTo>
                  <a:pt x="295178" y="30670"/>
                </a:lnTo>
                <a:lnTo>
                  <a:pt x="213284" y="486450"/>
                </a:lnTo>
                <a:lnTo>
                  <a:pt x="250386" y="486450"/>
                </a:lnTo>
                <a:lnTo>
                  <a:pt x="330012" y="30670"/>
                </a:lnTo>
                <a:lnTo>
                  <a:pt x="371570" y="6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01247" y="284995"/>
            <a:ext cx="1001262" cy="5044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6990" y="179975"/>
            <a:ext cx="838835" cy="719455"/>
          </a:xfrm>
          <a:custGeom>
            <a:avLst/>
            <a:gdLst/>
            <a:ahLst/>
            <a:cxnLst/>
            <a:rect l="l" t="t" r="r" b="b"/>
            <a:pathLst>
              <a:path w="838835" h="719455">
                <a:moveTo>
                  <a:pt x="838627" y="0"/>
                </a:moveTo>
                <a:lnTo>
                  <a:pt x="0" y="44984"/>
                </a:lnTo>
                <a:lnTo>
                  <a:pt x="94698" y="718845"/>
                </a:lnTo>
                <a:lnTo>
                  <a:pt x="808578" y="710582"/>
                </a:lnTo>
                <a:lnTo>
                  <a:pt x="838627" y="0"/>
                </a:lnTo>
                <a:close/>
              </a:path>
            </a:pathLst>
          </a:custGeom>
          <a:solidFill>
            <a:srgbClr val="9EF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7168" y="143252"/>
            <a:ext cx="677545" cy="911860"/>
          </a:xfrm>
          <a:custGeom>
            <a:avLst/>
            <a:gdLst/>
            <a:ahLst/>
            <a:cxnLst/>
            <a:rect l="l" t="t" r="r" b="b"/>
            <a:pathLst>
              <a:path w="677544" h="911860">
                <a:moveTo>
                  <a:pt x="326890" y="0"/>
                </a:moveTo>
                <a:lnTo>
                  <a:pt x="312322" y="0"/>
                </a:lnTo>
                <a:lnTo>
                  <a:pt x="280451" y="918"/>
                </a:lnTo>
                <a:lnTo>
                  <a:pt x="225819" y="10098"/>
                </a:lnTo>
                <a:lnTo>
                  <a:pt x="180291" y="26623"/>
                </a:lnTo>
                <a:lnTo>
                  <a:pt x="143867" y="48657"/>
                </a:lnTo>
                <a:lnTo>
                  <a:pt x="115641" y="76200"/>
                </a:lnTo>
                <a:lnTo>
                  <a:pt x="88324" y="123021"/>
                </a:lnTo>
                <a:lnTo>
                  <a:pt x="76487" y="173514"/>
                </a:lnTo>
                <a:lnTo>
                  <a:pt x="75576" y="190039"/>
                </a:lnTo>
                <a:lnTo>
                  <a:pt x="76487" y="203810"/>
                </a:lnTo>
                <a:lnTo>
                  <a:pt x="85592" y="245124"/>
                </a:lnTo>
                <a:lnTo>
                  <a:pt x="104713" y="284601"/>
                </a:lnTo>
                <a:lnTo>
                  <a:pt x="113819" y="297454"/>
                </a:lnTo>
                <a:lnTo>
                  <a:pt x="88324" y="313979"/>
                </a:lnTo>
                <a:lnTo>
                  <a:pt x="46438" y="353456"/>
                </a:lnTo>
                <a:lnTo>
                  <a:pt x="17300" y="400277"/>
                </a:lnTo>
                <a:lnTo>
                  <a:pt x="1820" y="452607"/>
                </a:lnTo>
                <a:lnTo>
                  <a:pt x="0" y="480148"/>
                </a:lnTo>
                <a:lnTo>
                  <a:pt x="911" y="504936"/>
                </a:lnTo>
                <a:lnTo>
                  <a:pt x="8195" y="550840"/>
                </a:lnTo>
                <a:lnTo>
                  <a:pt x="23673" y="591234"/>
                </a:lnTo>
                <a:lnTo>
                  <a:pt x="45528" y="626121"/>
                </a:lnTo>
                <a:lnTo>
                  <a:pt x="75576" y="656417"/>
                </a:lnTo>
                <a:lnTo>
                  <a:pt x="112908" y="679368"/>
                </a:lnTo>
                <a:lnTo>
                  <a:pt x="134762" y="688548"/>
                </a:lnTo>
                <a:lnTo>
                  <a:pt x="38243" y="862064"/>
                </a:lnTo>
                <a:lnTo>
                  <a:pt x="200323" y="910721"/>
                </a:lnTo>
                <a:lnTo>
                  <a:pt x="204119" y="911358"/>
                </a:lnTo>
                <a:lnTo>
                  <a:pt x="213549" y="911358"/>
                </a:lnTo>
                <a:lnTo>
                  <a:pt x="236746" y="879507"/>
                </a:lnTo>
                <a:lnTo>
                  <a:pt x="234014" y="869407"/>
                </a:lnTo>
                <a:lnTo>
                  <a:pt x="226729" y="861145"/>
                </a:lnTo>
                <a:lnTo>
                  <a:pt x="216712" y="855636"/>
                </a:lnTo>
                <a:lnTo>
                  <a:pt x="122925" y="827176"/>
                </a:lnTo>
                <a:lnTo>
                  <a:pt x="193038" y="701401"/>
                </a:lnTo>
                <a:lnTo>
                  <a:pt x="305038" y="701401"/>
                </a:lnTo>
                <a:lnTo>
                  <a:pt x="332353" y="697730"/>
                </a:lnTo>
                <a:lnTo>
                  <a:pt x="346013" y="694976"/>
                </a:lnTo>
                <a:lnTo>
                  <a:pt x="358760" y="692221"/>
                </a:lnTo>
                <a:lnTo>
                  <a:pt x="419751" y="692221"/>
                </a:lnTo>
                <a:lnTo>
                  <a:pt x="413393" y="673859"/>
                </a:lnTo>
                <a:lnTo>
                  <a:pt x="418857" y="672024"/>
                </a:lnTo>
                <a:lnTo>
                  <a:pt x="425232" y="669270"/>
                </a:lnTo>
                <a:lnTo>
                  <a:pt x="441621" y="661007"/>
                </a:lnTo>
                <a:lnTo>
                  <a:pt x="447084" y="657334"/>
                </a:lnTo>
                <a:lnTo>
                  <a:pt x="451637" y="654581"/>
                </a:lnTo>
                <a:lnTo>
                  <a:pt x="457101" y="650909"/>
                </a:lnTo>
                <a:lnTo>
                  <a:pt x="645385" y="650909"/>
                </a:lnTo>
                <a:lnTo>
                  <a:pt x="647408" y="647236"/>
                </a:lnTo>
                <a:lnTo>
                  <a:pt x="651961" y="638056"/>
                </a:lnTo>
                <a:lnTo>
                  <a:pt x="655603" y="627956"/>
                </a:lnTo>
                <a:lnTo>
                  <a:pt x="658334" y="618776"/>
                </a:lnTo>
                <a:lnTo>
                  <a:pt x="659245" y="607760"/>
                </a:lnTo>
                <a:lnTo>
                  <a:pt x="660156" y="597660"/>
                </a:lnTo>
                <a:lnTo>
                  <a:pt x="649228" y="554511"/>
                </a:lnTo>
                <a:lnTo>
                  <a:pt x="622822" y="517789"/>
                </a:lnTo>
                <a:lnTo>
                  <a:pt x="636481" y="503099"/>
                </a:lnTo>
                <a:lnTo>
                  <a:pt x="665619" y="464541"/>
                </a:lnTo>
                <a:lnTo>
                  <a:pt x="676546" y="426901"/>
                </a:lnTo>
                <a:lnTo>
                  <a:pt x="677457" y="413130"/>
                </a:lnTo>
                <a:lnTo>
                  <a:pt x="675635" y="395687"/>
                </a:lnTo>
                <a:lnTo>
                  <a:pt x="670746" y="380079"/>
                </a:lnTo>
                <a:lnTo>
                  <a:pt x="480776" y="380079"/>
                </a:lnTo>
                <a:lnTo>
                  <a:pt x="465295" y="364471"/>
                </a:lnTo>
                <a:lnTo>
                  <a:pt x="507181" y="326832"/>
                </a:lnTo>
                <a:lnTo>
                  <a:pt x="532677" y="291945"/>
                </a:lnTo>
                <a:lnTo>
                  <a:pt x="539962" y="278173"/>
                </a:lnTo>
                <a:lnTo>
                  <a:pt x="601881" y="278173"/>
                </a:lnTo>
                <a:lnTo>
                  <a:pt x="642855" y="246041"/>
                </a:lnTo>
                <a:lnTo>
                  <a:pt x="657423" y="199220"/>
                </a:lnTo>
                <a:lnTo>
                  <a:pt x="655603" y="182694"/>
                </a:lnTo>
                <a:lnTo>
                  <a:pt x="632839" y="140464"/>
                </a:lnTo>
                <a:lnTo>
                  <a:pt x="601883" y="120267"/>
                </a:lnTo>
                <a:lnTo>
                  <a:pt x="539962" y="120267"/>
                </a:lnTo>
                <a:lnTo>
                  <a:pt x="536320" y="113840"/>
                </a:lnTo>
                <a:lnTo>
                  <a:pt x="533587" y="106496"/>
                </a:lnTo>
                <a:lnTo>
                  <a:pt x="529034" y="100069"/>
                </a:lnTo>
                <a:lnTo>
                  <a:pt x="525392" y="93643"/>
                </a:lnTo>
                <a:lnTo>
                  <a:pt x="519929" y="87216"/>
                </a:lnTo>
                <a:lnTo>
                  <a:pt x="515378" y="80790"/>
                </a:lnTo>
                <a:lnTo>
                  <a:pt x="509914" y="74363"/>
                </a:lnTo>
                <a:lnTo>
                  <a:pt x="496255" y="60592"/>
                </a:lnTo>
                <a:lnTo>
                  <a:pt x="486238" y="53247"/>
                </a:lnTo>
                <a:lnTo>
                  <a:pt x="477132" y="45904"/>
                </a:lnTo>
                <a:lnTo>
                  <a:pt x="433426" y="22033"/>
                </a:lnTo>
                <a:lnTo>
                  <a:pt x="396093" y="10098"/>
                </a:lnTo>
                <a:lnTo>
                  <a:pt x="341460" y="918"/>
                </a:lnTo>
                <a:lnTo>
                  <a:pt x="326890" y="0"/>
                </a:lnTo>
                <a:close/>
              </a:path>
              <a:path w="677544" h="911860">
                <a:moveTo>
                  <a:pt x="419751" y="692221"/>
                </a:moveTo>
                <a:lnTo>
                  <a:pt x="358760" y="692221"/>
                </a:lnTo>
                <a:lnTo>
                  <a:pt x="435247" y="910721"/>
                </a:lnTo>
                <a:lnTo>
                  <a:pt x="464385" y="896031"/>
                </a:lnTo>
                <a:lnTo>
                  <a:pt x="582758" y="833604"/>
                </a:lnTo>
                <a:lnTo>
                  <a:pt x="588449" y="829013"/>
                </a:lnTo>
                <a:lnTo>
                  <a:pt x="467117" y="829013"/>
                </a:lnTo>
                <a:lnTo>
                  <a:pt x="419751" y="692221"/>
                </a:lnTo>
                <a:close/>
              </a:path>
              <a:path w="677544" h="911860">
                <a:moveTo>
                  <a:pt x="573653" y="779437"/>
                </a:moveTo>
                <a:lnTo>
                  <a:pt x="567278" y="779437"/>
                </a:lnTo>
                <a:lnTo>
                  <a:pt x="561815" y="780356"/>
                </a:lnTo>
                <a:lnTo>
                  <a:pt x="556352" y="782191"/>
                </a:lnTo>
                <a:lnTo>
                  <a:pt x="467117" y="829013"/>
                </a:lnTo>
                <a:lnTo>
                  <a:pt x="588449" y="829013"/>
                </a:lnTo>
                <a:lnTo>
                  <a:pt x="591864" y="826258"/>
                </a:lnTo>
                <a:lnTo>
                  <a:pt x="597326" y="816160"/>
                </a:lnTo>
                <a:lnTo>
                  <a:pt x="598237" y="805143"/>
                </a:lnTo>
                <a:lnTo>
                  <a:pt x="595506" y="794127"/>
                </a:lnTo>
                <a:lnTo>
                  <a:pt x="592774" y="789537"/>
                </a:lnTo>
                <a:lnTo>
                  <a:pt x="583670" y="782191"/>
                </a:lnTo>
                <a:lnTo>
                  <a:pt x="579116" y="780356"/>
                </a:lnTo>
                <a:lnTo>
                  <a:pt x="573653" y="779437"/>
                </a:lnTo>
                <a:close/>
              </a:path>
              <a:path w="677544" h="911860">
                <a:moveTo>
                  <a:pt x="305038" y="701401"/>
                </a:moveTo>
                <a:lnTo>
                  <a:pt x="193038" y="701401"/>
                </a:lnTo>
                <a:lnTo>
                  <a:pt x="212159" y="704156"/>
                </a:lnTo>
                <a:lnTo>
                  <a:pt x="218534" y="704156"/>
                </a:lnTo>
                <a:lnTo>
                  <a:pt x="224907" y="705074"/>
                </a:lnTo>
                <a:lnTo>
                  <a:pt x="260420" y="705074"/>
                </a:lnTo>
                <a:lnTo>
                  <a:pt x="290468" y="703238"/>
                </a:lnTo>
                <a:lnTo>
                  <a:pt x="305038" y="701401"/>
                </a:lnTo>
                <a:close/>
              </a:path>
              <a:path w="677544" h="911860">
                <a:moveTo>
                  <a:pt x="645385" y="650909"/>
                </a:moveTo>
                <a:lnTo>
                  <a:pt x="457101" y="650909"/>
                </a:lnTo>
                <a:lnTo>
                  <a:pt x="470759" y="664680"/>
                </a:lnTo>
                <a:lnTo>
                  <a:pt x="507181" y="693139"/>
                </a:lnTo>
                <a:lnTo>
                  <a:pt x="549068" y="705074"/>
                </a:lnTo>
                <a:lnTo>
                  <a:pt x="559994" y="704156"/>
                </a:lnTo>
                <a:lnTo>
                  <a:pt x="601879" y="691303"/>
                </a:lnTo>
                <a:lnTo>
                  <a:pt x="636481" y="663762"/>
                </a:lnTo>
                <a:lnTo>
                  <a:pt x="645385" y="650909"/>
                </a:lnTo>
                <a:close/>
              </a:path>
              <a:path w="677544" h="911860">
                <a:moveTo>
                  <a:pt x="586401" y="321322"/>
                </a:moveTo>
                <a:lnTo>
                  <a:pt x="540874" y="332340"/>
                </a:lnTo>
                <a:lnTo>
                  <a:pt x="498986" y="363553"/>
                </a:lnTo>
                <a:lnTo>
                  <a:pt x="480776" y="380079"/>
                </a:lnTo>
                <a:lnTo>
                  <a:pt x="670746" y="380079"/>
                </a:lnTo>
                <a:lnTo>
                  <a:pt x="644676" y="342438"/>
                </a:lnTo>
                <a:lnTo>
                  <a:pt x="603701" y="323159"/>
                </a:lnTo>
                <a:lnTo>
                  <a:pt x="586401" y="321322"/>
                </a:lnTo>
                <a:close/>
              </a:path>
              <a:path w="677544" h="911860">
                <a:moveTo>
                  <a:pt x="601881" y="278173"/>
                </a:moveTo>
                <a:lnTo>
                  <a:pt x="539962" y="278173"/>
                </a:lnTo>
                <a:lnTo>
                  <a:pt x="543604" y="279092"/>
                </a:lnTo>
                <a:lnTo>
                  <a:pt x="547247" y="280927"/>
                </a:lnTo>
                <a:lnTo>
                  <a:pt x="550888" y="281846"/>
                </a:lnTo>
                <a:lnTo>
                  <a:pt x="554530" y="281846"/>
                </a:lnTo>
                <a:lnTo>
                  <a:pt x="559083" y="282765"/>
                </a:lnTo>
                <a:lnTo>
                  <a:pt x="562725" y="283683"/>
                </a:lnTo>
                <a:lnTo>
                  <a:pt x="580026" y="283683"/>
                </a:lnTo>
                <a:lnTo>
                  <a:pt x="596417" y="280010"/>
                </a:lnTo>
                <a:lnTo>
                  <a:pt x="601881" y="278173"/>
                </a:lnTo>
                <a:close/>
              </a:path>
              <a:path w="677544" h="911860">
                <a:moveTo>
                  <a:pt x="580026" y="114759"/>
                </a:moveTo>
                <a:lnTo>
                  <a:pt x="562725" y="114759"/>
                </a:lnTo>
                <a:lnTo>
                  <a:pt x="559083" y="115677"/>
                </a:lnTo>
                <a:lnTo>
                  <a:pt x="555441" y="115677"/>
                </a:lnTo>
                <a:lnTo>
                  <a:pt x="550888" y="116594"/>
                </a:lnTo>
                <a:lnTo>
                  <a:pt x="547247" y="117512"/>
                </a:lnTo>
                <a:lnTo>
                  <a:pt x="543604" y="119349"/>
                </a:lnTo>
                <a:lnTo>
                  <a:pt x="539962" y="120267"/>
                </a:lnTo>
                <a:lnTo>
                  <a:pt x="601883" y="120267"/>
                </a:lnTo>
                <a:lnTo>
                  <a:pt x="596417" y="118430"/>
                </a:lnTo>
                <a:lnTo>
                  <a:pt x="580026" y="1147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48009" y="293816"/>
            <a:ext cx="100161" cy="973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533" y="200172"/>
            <a:ext cx="563245" cy="591820"/>
          </a:xfrm>
          <a:custGeom>
            <a:avLst/>
            <a:gdLst/>
            <a:ahLst/>
            <a:cxnLst/>
            <a:rect l="l" t="t" r="r" b="b"/>
            <a:pathLst>
              <a:path w="563244" h="591820">
                <a:moveTo>
                  <a:pt x="266795" y="0"/>
                </a:moveTo>
                <a:lnTo>
                  <a:pt x="243120" y="0"/>
                </a:lnTo>
                <a:lnTo>
                  <a:pt x="209430" y="2755"/>
                </a:lnTo>
                <a:lnTo>
                  <a:pt x="198503" y="4590"/>
                </a:lnTo>
                <a:lnTo>
                  <a:pt x="188486" y="7345"/>
                </a:lnTo>
                <a:lnTo>
                  <a:pt x="178470" y="9180"/>
                </a:lnTo>
                <a:lnTo>
                  <a:pt x="135674" y="27541"/>
                </a:lnTo>
                <a:lnTo>
                  <a:pt x="101073" y="56920"/>
                </a:lnTo>
                <a:lnTo>
                  <a:pt x="80130" y="97315"/>
                </a:lnTo>
                <a:lnTo>
                  <a:pt x="75577" y="133119"/>
                </a:lnTo>
                <a:lnTo>
                  <a:pt x="76488" y="145972"/>
                </a:lnTo>
                <a:lnTo>
                  <a:pt x="87414" y="182694"/>
                </a:lnTo>
                <a:lnTo>
                  <a:pt x="111998" y="217581"/>
                </a:lnTo>
                <a:lnTo>
                  <a:pt x="155706" y="259812"/>
                </a:lnTo>
                <a:lnTo>
                  <a:pt x="113821" y="276337"/>
                </a:lnTo>
                <a:lnTo>
                  <a:pt x="65561" y="302961"/>
                </a:lnTo>
                <a:lnTo>
                  <a:pt x="30048" y="336929"/>
                </a:lnTo>
                <a:lnTo>
                  <a:pt x="7285" y="377324"/>
                </a:lnTo>
                <a:lnTo>
                  <a:pt x="0" y="423228"/>
                </a:lnTo>
                <a:lnTo>
                  <a:pt x="911" y="442507"/>
                </a:lnTo>
                <a:lnTo>
                  <a:pt x="10017" y="493001"/>
                </a:lnTo>
                <a:lnTo>
                  <a:pt x="31870" y="533395"/>
                </a:lnTo>
                <a:lnTo>
                  <a:pt x="61008" y="560020"/>
                </a:lnTo>
                <a:lnTo>
                  <a:pt x="111088" y="582054"/>
                </a:lnTo>
                <a:lnTo>
                  <a:pt x="175738" y="591234"/>
                </a:lnTo>
                <a:lnTo>
                  <a:pt x="203966" y="591234"/>
                </a:lnTo>
                <a:lnTo>
                  <a:pt x="262241" y="585726"/>
                </a:lnTo>
                <a:lnTo>
                  <a:pt x="301396" y="577463"/>
                </a:lnTo>
                <a:lnTo>
                  <a:pt x="313232" y="572873"/>
                </a:lnTo>
                <a:lnTo>
                  <a:pt x="325072" y="569201"/>
                </a:lnTo>
                <a:lnTo>
                  <a:pt x="366956" y="547167"/>
                </a:lnTo>
                <a:lnTo>
                  <a:pt x="406111" y="515952"/>
                </a:lnTo>
                <a:lnTo>
                  <a:pt x="535637" y="515952"/>
                </a:lnTo>
                <a:lnTo>
                  <a:pt x="530858" y="509526"/>
                </a:lnTo>
                <a:lnTo>
                  <a:pt x="524483" y="501263"/>
                </a:lnTo>
                <a:lnTo>
                  <a:pt x="505361" y="481985"/>
                </a:lnTo>
                <a:lnTo>
                  <a:pt x="482598" y="460869"/>
                </a:lnTo>
                <a:lnTo>
                  <a:pt x="505361" y="439753"/>
                </a:lnTo>
                <a:lnTo>
                  <a:pt x="523572" y="421391"/>
                </a:lnTo>
                <a:lnTo>
                  <a:pt x="537231" y="406702"/>
                </a:lnTo>
                <a:lnTo>
                  <a:pt x="541084" y="402112"/>
                </a:lnTo>
                <a:lnTo>
                  <a:pt x="423412" y="402112"/>
                </a:lnTo>
                <a:lnTo>
                  <a:pt x="403378" y="382834"/>
                </a:lnTo>
                <a:lnTo>
                  <a:pt x="342370" y="324995"/>
                </a:lnTo>
                <a:lnTo>
                  <a:pt x="315965" y="299289"/>
                </a:lnTo>
                <a:lnTo>
                  <a:pt x="365134" y="267156"/>
                </a:lnTo>
                <a:lnTo>
                  <a:pt x="381524" y="255222"/>
                </a:lnTo>
                <a:lnTo>
                  <a:pt x="417037" y="219417"/>
                </a:lnTo>
                <a:lnTo>
                  <a:pt x="437069" y="180858"/>
                </a:lnTo>
                <a:lnTo>
                  <a:pt x="432516" y="171679"/>
                </a:lnTo>
                <a:lnTo>
                  <a:pt x="429785" y="162498"/>
                </a:lnTo>
                <a:lnTo>
                  <a:pt x="427965" y="142300"/>
                </a:lnTo>
                <a:lnTo>
                  <a:pt x="429785" y="122102"/>
                </a:lnTo>
                <a:lnTo>
                  <a:pt x="432516" y="112922"/>
                </a:lnTo>
                <a:lnTo>
                  <a:pt x="437069" y="103741"/>
                </a:lnTo>
                <a:lnTo>
                  <a:pt x="435248" y="96396"/>
                </a:lnTo>
                <a:lnTo>
                  <a:pt x="412484" y="58757"/>
                </a:lnTo>
                <a:lnTo>
                  <a:pt x="377882" y="30296"/>
                </a:lnTo>
                <a:lnTo>
                  <a:pt x="342370" y="13770"/>
                </a:lnTo>
                <a:lnTo>
                  <a:pt x="290470" y="1836"/>
                </a:lnTo>
                <a:lnTo>
                  <a:pt x="266795" y="0"/>
                </a:lnTo>
                <a:close/>
              </a:path>
              <a:path w="563244" h="591820">
                <a:moveTo>
                  <a:pt x="535637" y="515952"/>
                </a:moveTo>
                <a:lnTo>
                  <a:pt x="406111" y="515952"/>
                </a:lnTo>
                <a:lnTo>
                  <a:pt x="424321" y="536150"/>
                </a:lnTo>
                <a:lnTo>
                  <a:pt x="439801" y="552675"/>
                </a:lnTo>
                <a:lnTo>
                  <a:pt x="451639" y="565528"/>
                </a:lnTo>
                <a:lnTo>
                  <a:pt x="462564" y="574708"/>
                </a:lnTo>
                <a:lnTo>
                  <a:pt x="470761" y="582054"/>
                </a:lnTo>
                <a:lnTo>
                  <a:pt x="478045" y="586644"/>
                </a:lnTo>
                <a:lnTo>
                  <a:pt x="483509" y="589397"/>
                </a:lnTo>
                <a:lnTo>
                  <a:pt x="488062" y="591234"/>
                </a:lnTo>
                <a:lnTo>
                  <a:pt x="491703" y="591234"/>
                </a:lnTo>
                <a:lnTo>
                  <a:pt x="534500" y="571036"/>
                </a:lnTo>
                <a:lnTo>
                  <a:pt x="545426" y="540740"/>
                </a:lnTo>
                <a:lnTo>
                  <a:pt x="544515" y="536150"/>
                </a:lnTo>
                <a:lnTo>
                  <a:pt x="543606" y="530641"/>
                </a:lnTo>
                <a:lnTo>
                  <a:pt x="540873" y="524215"/>
                </a:lnTo>
                <a:lnTo>
                  <a:pt x="536320" y="516871"/>
                </a:lnTo>
                <a:lnTo>
                  <a:pt x="535637" y="515952"/>
                </a:lnTo>
                <a:close/>
              </a:path>
              <a:path w="563244" h="591820">
                <a:moveTo>
                  <a:pt x="529036" y="322241"/>
                </a:moveTo>
                <a:lnTo>
                  <a:pt x="524483" y="322241"/>
                </a:lnTo>
                <a:lnTo>
                  <a:pt x="519019" y="323158"/>
                </a:lnTo>
                <a:lnTo>
                  <a:pt x="481687" y="347947"/>
                </a:lnTo>
                <a:lnTo>
                  <a:pt x="442533" y="383751"/>
                </a:lnTo>
                <a:lnTo>
                  <a:pt x="423412" y="402112"/>
                </a:lnTo>
                <a:lnTo>
                  <a:pt x="541084" y="402112"/>
                </a:lnTo>
                <a:lnTo>
                  <a:pt x="561815" y="369062"/>
                </a:lnTo>
                <a:lnTo>
                  <a:pt x="562727" y="362635"/>
                </a:lnTo>
                <a:lnTo>
                  <a:pt x="562727" y="356209"/>
                </a:lnTo>
                <a:lnTo>
                  <a:pt x="535409" y="323158"/>
                </a:lnTo>
                <a:lnTo>
                  <a:pt x="529036" y="322241"/>
                </a:lnTo>
                <a:close/>
              </a:path>
            </a:pathLst>
          </a:custGeom>
          <a:solidFill>
            <a:srgbClr val="9EF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1085" y="520577"/>
            <a:ext cx="230370" cy="1973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0271" y="253421"/>
            <a:ext cx="177800" cy="184150"/>
          </a:xfrm>
          <a:custGeom>
            <a:avLst/>
            <a:gdLst/>
            <a:ahLst/>
            <a:cxnLst/>
            <a:rect l="l" t="t" r="r" b="b"/>
            <a:pathLst>
              <a:path w="177800" h="184150">
                <a:moveTo>
                  <a:pt x="97430" y="0"/>
                </a:moveTo>
                <a:lnTo>
                  <a:pt x="86503" y="0"/>
                </a:lnTo>
                <a:lnTo>
                  <a:pt x="64649" y="1835"/>
                </a:lnTo>
                <a:lnTo>
                  <a:pt x="19121" y="24787"/>
                </a:lnTo>
                <a:lnTo>
                  <a:pt x="910" y="63346"/>
                </a:lnTo>
                <a:lnTo>
                  <a:pt x="0" y="77117"/>
                </a:lnTo>
                <a:lnTo>
                  <a:pt x="1821" y="92723"/>
                </a:lnTo>
                <a:lnTo>
                  <a:pt x="21853" y="134037"/>
                </a:lnTo>
                <a:lnTo>
                  <a:pt x="54634" y="165251"/>
                </a:lnTo>
                <a:lnTo>
                  <a:pt x="80130" y="183612"/>
                </a:lnTo>
                <a:lnTo>
                  <a:pt x="94698" y="176268"/>
                </a:lnTo>
                <a:lnTo>
                  <a:pt x="130210" y="155153"/>
                </a:lnTo>
                <a:lnTo>
                  <a:pt x="165722" y="118430"/>
                </a:lnTo>
                <a:lnTo>
                  <a:pt x="177559" y="77117"/>
                </a:lnTo>
                <a:lnTo>
                  <a:pt x="176648" y="62427"/>
                </a:lnTo>
                <a:lnTo>
                  <a:pt x="157527" y="24787"/>
                </a:lnTo>
                <a:lnTo>
                  <a:pt x="117462" y="3672"/>
                </a:lnTo>
                <a:lnTo>
                  <a:pt x="974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7637" y="310341"/>
            <a:ext cx="64135" cy="59055"/>
          </a:xfrm>
          <a:custGeom>
            <a:avLst/>
            <a:gdLst/>
            <a:ahLst/>
            <a:cxnLst/>
            <a:rect l="l" t="t" r="r" b="b"/>
            <a:pathLst>
              <a:path w="64134" h="59054">
                <a:moveTo>
                  <a:pt x="34601" y="0"/>
                </a:moveTo>
                <a:lnTo>
                  <a:pt x="29137" y="0"/>
                </a:lnTo>
                <a:lnTo>
                  <a:pt x="20942" y="918"/>
                </a:lnTo>
                <a:lnTo>
                  <a:pt x="0" y="15607"/>
                </a:lnTo>
                <a:lnTo>
                  <a:pt x="0" y="22950"/>
                </a:lnTo>
                <a:lnTo>
                  <a:pt x="28227" y="58756"/>
                </a:lnTo>
                <a:lnTo>
                  <a:pt x="37332" y="53246"/>
                </a:lnTo>
                <a:lnTo>
                  <a:pt x="44618" y="46821"/>
                </a:lnTo>
                <a:lnTo>
                  <a:pt x="50991" y="41312"/>
                </a:lnTo>
                <a:lnTo>
                  <a:pt x="55544" y="36722"/>
                </a:lnTo>
                <a:lnTo>
                  <a:pt x="59186" y="31214"/>
                </a:lnTo>
                <a:lnTo>
                  <a:pt x="61919" y="27541"/>
                </a:lnTo>
                <a:lnTo>
                  <a:pt x="62828" y="22950"/>
                </a:lnTo>
                <a:lnTo>
                  <a:pt x="63739" y="20197"/>
                </a:lnTo>
                <a:lnTo>
                  <a:pt x="63739" y="15607"/>
                </a:lnTo>
                <a:lnTo>
                  <a:pt x="61919" y="12852"/>
                </a:lnTo>
                <a:lnTo>
                  <a:pt x="61008" y="10097"/>
                </a:lnTo>
                <a:lnTo>
                  <a:pt x="57366" y="6426"/>
                </a:lnTo>
                <a:lnTo>
                  <a:pt x="54633" y="4590"/>
                </a:lnTo>
                <a:lnTo>
                  <a:pt x="51902" y="3672"/>
                </a:lnTo>
                <a:lnTo>
                  <a:pt x="48260" y="2754"/>
                </a:lnTo>
                <a:lnTo>
                  <a:pt x="34601" y="0"/>
                </a:lnTo>
                <a:close/>
              </a:path>
            </a:pathLst>
          </a:custGeom>
          <a:solidFill>
            <a:srgbClr val="9EF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79879" y="324112"/>
            <a:ext cx="37465" cy="38100"/>
          </a:xfrm>
          <a:custGeom>
            <a:avLst/>
            <a:gdLst/>
            <a:ahLst/>
            <a:cxnLst/>
            <a:rect l="l" t="t" r="r" b="b"/>
            <a:pathLst>
              <a:path w="37465" h="38100">
                <a:moveTo>
                  <a:pt x="18211" y="0"/>
                </a:moveTo>
                <a:lnTo>
                  <a:pt x="10925" y="1835"/>
                </a:lnTo>
                <a:lnTo>
                  <a:pt x="5463" y="5507"/>
                </a:lnTo>
                <a:lnTo>
                  <a:pt x="1820" y="11015"/>
                </a:lnTo>
                <a:lnTo>
                  <a:pt x="0" y="18360"/>
                </a:lnTo>
                <a:lnTo>
                  <a:pt x="1820" y="25705"/>
                </a:lnTo>
                <a:lnTo>
                  <a:pt x="5463" y="32131"/>
                </a:lnTo>
                <a:lnTo>
                  <a:pt x="10925" y="35803"/>
                </a:lnTo>
                <a:lnTo>
                  <a:pt x="18211" y="37639"/>
                </a:lnTo>
                <a:lnTo>
                  <a:pt x="25495" y="35803"/>
                </a:lnTo>
                <a:lnTo>
                  <a:pt x="31868" y="32131"/>
                </a:lnTo>
                <a:lnTo>
                  <a:pt x="35511" y="25705"/>
                </a:lnTo>
                <a:lnTo>
                  <a:pt x="37332" y="18360"/>
                </a:lnTo>
                <a:lnTo>
                  <a:pt x="35511" y="11015"/>
                </a:lnTo>
                <a:lnTo>
                  <a:pt x="31868" y="5507"/>
                </a:lnTo>
                <a:lnTo>
                  <a:pt x="25495" y="1835"/>
                </a:lnTo>
                <a:lnTo>
                  <a:pt x="1821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6026" y="324112"/>
            <a:ext cx="37465" cy="38100"/>
          </a:xfrm>
          <a:custGeom>
            <a:avLst/>
            <a:gdLst/>
            <a:ahLst/>
            <a:cxnLst/>
            <a:rect l="l" t="t" r="r" b="b"/>
            <a:pathLst>
              <a:path w="37465" h="38100">
                <a:moveTo>
                  <a:pt x="19122" y="0"/>
                </a:moveTo>
                <a:lnTo>
                  <a:pt x="11837" y="1835"/>
                </a:lnTo>
                <a:lnTo>
                  <a:pt x="5464" y="5507"/>
                </a:lnTo>
                <a:lnTo>
                  <a:pt x="1822" y="11015"/>
                </a:lnTo>
                <a:lnTo>
                  <a:pt x="0" y="18360"/>
                </a:lnTo>
                <a:lnTo>
                  <a:pt x="1822" y="25705"/>
                </a:lnTo>
                <a:lnTo>
                  <a:pt x="5464" y="32131"/>
                </a:lnTo>
                <a:lnTo>
                  <a:pt x="11837" y="35803"/>
                </a:lnTo>
                <a:lnTo>
                  <a:pt x="19122" y="37639"/>
                </a:lnTo>
                <a:lnTo>
                  <a:pt x="26407" y="35803"/>
                </a:lnTo>
                <a:lnTo>
                  <a:pt x="31870" y="32131"/>
                </a:lnTo>
                <a:lnTo>
                  <a:pt x="35512" y="25705"/>
                </a:lnTo>
                <a:lnTo>
                  <a:pt x="37332" y="18360"/>
                </a:lnTo>
                <a:lnTo>
                  <a:pt x="35512" y="11015"/>
                </a:lnTo>
                <a:lnTo>
                  <a:pt x="31870" y="5507"/>
                </a:lnTo>
                <a:lnTo>
                  <a:pt x="26407" y="1835"/>
                </a:lnTo>
                <a:lnTo>
                  <a:pt x="1912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63579" y="492217"/>
            <a:ext cx="612775" cy="685165"/>
          </a:xfrm>
          <a:custGeom>
            <a:avLst/>
            <a:gdLst/>
            <a:ahLst/>
            <a:cxnLst/>
            <a:rect l="l" t="t" r="r" b="b"/>
            <a:pathLst>
              <a:path w="612775" h="685165">
                <a:moveTo>
                  <a:pt x="612393" y="0"/>
                </a:moveTo>
                <a:lnTo>
                  <a:pt x="5477" y="30121"/>
                </a:lnTo>
                <a:lnTo>
                  <a:pt x="0" y="684607"/>
                </a:lnTo>
                <a:lnTo>
                  <a:pt x="496486" y="674565"/>
                </a:lnTo>
                <a:lnTo>
                  <a:pt x="612393" y="0"/>
                </a:lnTo>
                <a:close/>
              </a:path>
            </a:pathLst>
          </a:custGeom>
          <a:solidFill>
            <a:srgbClr val="BE7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1637" y="428250"/>
            <a:ext cx="572770" cy="887730"/>
          </a:xfrm>
          <a:custGeom>
            <a:avLst/>
            <a:gdLst/>
            <a:ahLst/>
            <a:cxnLst/>
            <a:rect l="l" t="t" r="r" b="b"/>
            <a:pathLst>
              <a:path w="572769" h="887730">
                <a:moveTo>
                  <a:pt x="448113" y="519458"/>
                </a:moveTo>
                <a:lnTo>
                  <a:pt x="307565" y="519458"/>
                </a:lnTo>
                <a:lnTo>
                  <a:pt x="303002" y="554145"/>
                </a:lnTo>
                <a:lnTo>
                  <a:pt x="297525" y="588831"/>
                </a:lnTo>
                <a:lnTo>
                  <a:pt x="293875" y="615304"/>
                </a:lnTo>
                <a:lnTo>
                  <a:pt x="292050" y="635386"/>
                </a:lnTo>
                <a:lnTo>
                  <a:pt x="291136" y="649078"/>
                </a:lnTo>
                <a:lnTo>
                  <a:pt x="292050" y="660030"/>
                </a:lnTo>
                <a:lnTo>
                  <a:pt x="312128" y="692893"/>
                </a:lnTo>
                <a:lnTo>
                  <a:pt x="323993" y="700195"/>
                </a:lnTo>
                <a:lnTo>
                  <a:pt x="328556" y="702933"/>
                </a:lnTo>
                <a:lnTo>
                  <a:pt x="333120" y="704759"/>
                </a:lnTo>
                <a:lnTo>
                  <a:pt x="337683" y="705671"/>
                </a:lnTo>
                <a:lnTo>
                  <a:pt x="343159" y="706585"/>
                </a:lnTo>
                <a:lnTo>
                  <a:pt x="404306" y="815209"/>
                </a:lnTo>
                <a:lnTo>
                  <a:pt x="323993" y="839854"/>
                </a:lnTo>
                <a:lnTo>
                  <a:pt x="315778" y="844418"/>
                </a:lnTo>
                <a:lnTo>
                  <a:pt x="309390" y="851721"/>
                </a:lnTo>
                <a:lnTo>
                  <a:pt x="306652" y="859937"/>
                </a:lnTo>
                <a:lnTo>
                  <a:pt x="307565" y="869977"/>
                </a:lnTo>
                <a:lnTo>
                  <a:pt x="328556" y="887321"/>
                </a:lnTo>
                <a:lnTo>
                  <a:pt x="333120" y="887321"/>
                </a:lnTo>
                <a:lnTo>
                  <a:pt x="337683" y="886407"/>
                </a:lnTo>
                <a:lnTo>
                  <a:pt x="476406" y="845332"/>
                </a:lnTo>
                <a:lnTo>
                  <a:pt x="394266" y="699281"/>
                </a:lnTo>
                <a:lnTo>
                  <a:pt x="401568" y="694717"/>
                </a:lnTo>
                <a:lnTo>
                  <a:pt x="427122" y="660030"/>
                </a:lnTo>
                <a:lnTo>
                  <a:pt x="433511" y="626257"/>
                </a:lnTo>
                <a:lnTo>
                  <a:pt x="438074" y="594309"/>
                </a:lnTo>
                <a:lnTo>
                  <a:pt x="443667" y="554145"/>
                </a:lnTo>
                <a:lnTo>
                  <a:pt x="448113" y="519458"/>
                </a:lnTo>
                <a:close/>
              </a:path>
              <a:path w="572769" h="887730">
                <a:moveTo>
                  <a:pt x="30117" y="775045"/>
                </a:moveTo>
                <a:lnTo>
                  <a:pt x="20991" y="775045"/>
                </a:lnTo>
                <a:lnTo>
                  <a:pt x="16427" y="775958"/>
                </a:lnTo>
                <a:lnTo>
                  <a:pt x="0" y="796953"/>
                </a:lnTo>
                <a:lnTo>
                  <a:pt x="913" y="806081"/>
                </a:lnTo>
                <a:lnTo>
                  <a:pt x="5476" y="814295"/>
                </a:lnTo>
                <a:lnTo>
                  <a:pt x="12778" y="820686"/>
                </a:lnTo>
                <a:lnTo>
                  <a:pt x="137811" y="886407"/>
                </a:lnTo>
                <a:lnTo>
                  <a:pt x="162105" y="817034"/>
                </a:lnTo>
                <a:lnTo>
                  <a:pt x="110431" y="817034"/>
                </a:lnTo>
                <a:lnTo>
                  <a:pt x="34680" y="776871"/>
                </a:lnTo>
                <a:lnTo>
                  <a:pt x="30117" y="775045"/>
                </a:lnTo>
                <a:close/>
              </a:path>
              <a:path w="572769" h="887730">
                <a:moveTo>
                  <a:pt x="274709" y="519458"/>
                </a:moveTo>
                <a:lnTo>
                  <a:pt x="134160" y="519458"/>
                </a:lnTo>
                <a:lnTo>
                  <a:pt x="129597" y="554145"/>
                </a:lnTo>
                <a:lnTo>
                  <a:pt x="124121" y="588831"/>
                </a:lnTo>
                <a:lnTo>
                  <a:pt x="120470" y="615304"/>
                </a:lnTo>
                <a:lnTo>
                  <a:pt x="118646" y="635386"/>
                </a:lnTo>
                <a:lnTo>
                  <a:pt x="117732" y="649078"/>
                </a:lnTo>
                <a:lnTo>
                  <a:pt x="118646" y="660030"/>
                </a:lnTo>
                <a:lnTo>
                  <a:pt x="138723" y="692893"/>
                </a:lnTo>
                <a:lnTo>
                  <a:pt x="151501" y="701107"/>
                </a:lnTo>
                <a:lnTo>
                  <a:pt x="110431" y="817034"/>
                </a:lnTo>
                <a:lnTo>
                  <a:pt x="162105" y="817034"/>
                </a:lnTo>
                <a:lnTo>
                  <a:pt x="200784" y="706585"/>
                </a:lnTo>
                <a:lnTo>
                  <a:pt x="212648" y="703845"/>
                </a:lnTo>
                <a:lnTo>
                  <a:pt x="246416" y="675548"/>
                </a:lnTo>
                <a:lnTo>
                  <a:pt x="260107" y="626257"/>
                </a:lnTo>
                <a:lnTo>
                  <a:pt x="264670" y="594309"/>
                </a:lnTo>
                <a:lnTo>
                  <a:pt x="270263" y="554145"/>
                </a:lnTo>
                <a:lnTo>
                  <a:pt x="274709" y="519458"/>
                </a:lnTo>
                <a:close/>
              </a:path>
              <a:path w="572769" h="887730">
                <a:moveTo>
                  <a:pt x="484619" y="383449"/>
                </a:moveTo>
                <a:lnTo>
                  <a:pt x="125947" y="383449"/>
                </a:lnTo>
                <a:lnTo>
                  <a:pt x="109519" y="385275"/>
                </a:lnTo>
                <a:lnTo>
                  <a:pt x="74838" y="404445"/>
                </a:lnTo>
                <a:lnTo>
                  <a:pt x="58410" y="450998"/>
                </a:lnTo>
                <a:lnTo>
                  <a:pt x="59323" y="465602"/>
                </a:lnTo>
                <a:lnTo>
                  <a:pt x="77576" y="500289"/>
                </a:lnTo>
                <a:lnTo>
                  <a:pt x="84877" y="506679"/>
                </a:lnTo>
                <a:lnTo>
                  <a:pt x="89441" y="510330"/>
                </a:lnTo>
                <a:lnTo>
                  <a:pt x="94916" y="513069"/>
                </a:lnTo>
                <a:lnTo>
                  <a:pt x="101304" y="515807"/>
                </a:lnTo>
                <a:lnTo>
                  <a:pt x="108605" y="517633"/>
                </a:lnTo>
                <a:lnTo>
                  <a:pt x="116820" y="519458"/>
                </a:lnTo>
                <a:lnTo>
                  <a:pt x="484619" y="519458"/>
                </a:lnTo>
                <a:lnTo>
                  <a:pt x="521126" y="503941"/>
                </a:lnTo>
                <a:lnTo>
                  <a:pt x="543030" y="465602"/>
                </a:lnTo>
                <a:lnTo>
                  <a:pt x="543941" y="450998"/>
                </a:lnTo>
                <a:lnTo>
                  <a:pt x="543030" y="437306"/>
                </a:lnTo>
                <a:lnTo>
                  <a:pt x="538467" y="423614"/>
                </a:lnTo>
                <a:lnTo>
                  <a:pt x="532990" y="411747"/>
                </a:lnTo>
                <a:lnTo>
                  <a:pt x="524777" y="401705"/>
                </a:lnTo>
                <a:lnTo>
                  <a:pt x="521126" y="398967"/>
                </a:lnTo>
                <a:lnTo>
                  <a:pt x="517475" y="395316"/>
                </a:lnTo>
                <a:lnTo>
                  <a:pt x="506524" y="389839"/>
                </a:lnTo>
                <a:lnTo>
                  <a:pt x="500134" y="387100"/>
                </a:lnTo>
                <a:lnTo>
                  <a:pt x="492834" y="385275"/>
                </a:lnTo>
                <a:lnTo>
                  <a:pt x="484619" y="383449"/>
                </a:lnTo>
                <a:close/>
              </a:path>
              <a:path w="572769" h="887730">
                <a:moveTo>
                  <a:pt x="476406" y="324117"/>
                </a:moveTo>
                <a:lnTo>
                  <a:pt x="161539" y="324117"/>
                </a:lnTo>
                <a:lnTo>
                  <a:pt x="153326" y="383449"/>
                </a:lnTo>
                <a:lnTo>
                  <a:pt x="468192" y="383449"/>
                </a:lnTo>
                <a:lnTo>
                  <a:pt x="476406" y="324117"/>
                </a:lnTo>
                <a:close/>
              </a:path>
              <a:path w="572769" h="887730">
                <a:moveTo>
                  <a:pt x="512912" y="188109"/>
                </a:moveTo>
                <a:lnTo>
                  <a:pt x="154238" y="188109"/>
                </a:lnTo>
                <a:lnTo>
                  <a:pt x="137811" y="189934"/>
                </a:lnTo>
                <a:lnTo>
                  <a:pt x="102217" y="209103"/>
                </a:lnTo>
                <a:lnTo>
                  <a:pt x="85789" y="255656"/>
                </a:lnTo>
                <a:lnTo>
                  <a:pt x="86703" y="270261"/>
                </a:lnTo>
                <a:lnTo>
                  <a:pt x="104956" y="304947"/>
                </a:lnTo>
                <a:lnTo>
                  <a:pt x="113169" y="311337"/>
                </a:lnTo>
                <a:lnTo>
                  <a:pt x="117732" y="314989"/>
                </a:lnTo>
                <a:lnTo>
                  <a:pt x="123209" y="317728"/>
                </a:lnTo>
                <a:lnTo>
                  <a:pt x="129597" y="320465"/>
                </a:lnTo>
                <a:lnTo>
                  <a:pt x="136899" y="322292"/>
                </a:lnTo>
                <a:lnTo>
                  <a:pt x="145112" y="324117"/>
                </a:lnTo>
                <a:lnTo>
                  <a:pt x="512912" y="324117"/>
                </a:lnTo>
                <a:lnTo>
                  <a:pt x="549418" y="308600"/>
                </a:lnTo>
                <a:lnTo>
                  <a:pt x="571322" y="270261"/>
                </a:lnTo>
                <a:lnTo>
                  <a:pt x="572234" y="255656"/>
                </a:lnTo>
                <a:lnTo>
                  <a:pt x="571322" y="241964"/>
                </a:lnTo>
                <a:lnTo>
                  <a:pt x="566759" y="228271"/>
                </a:lnTo>
                <a:lnTo>
                  <a:pt x="561282" y="216405"/>
                </a:lnTo>
                <a:lnTo>
                  <a:pt x="553068" y="206365"/>
                </a:lnTo>
                <a:lnTo>
                  <a:pt x="549418" y="203625"/>
                </a:lnTo>
                <a:lnTo>
                  <a:pt x="545768" y="199975"/>
                </a:lnTo>
                <a:lnTo>
                  <a:pt x="534815" y="194498"/>
                </a:lnTo>
                <a:lnTo>
                  <a:pt x="528427" y="191759"/>
                </a:lnTo>
                <a:lnTo>
                  <a:pt x="521126" y="189934"/>
                </a:lnTo>
                <a:lnTo>
                  <a:pt x="512912" y="188109"/>
                </a:lnTo>
                <a:close/>
              </a:path>
              <a:path w="572769" h="887730">
                <a:moveTo>
                  <a:pt x="286088" y="0"/>
                </a:moveTo>
                <a:lnTo>
                  <a:pt x="259392" y="0"/>
                </a:lnTo>
                <a:lnTo>
                  <a:pt x="258281" y="69"/>
                </a:lnTo>
                <a:lnTo>
                  <a:pt x="221775" y="16499"/>
                </a:lnTo>
                <a:lnTo>
                  <a:pt x="201697" y="51186"/>
                </a:lnTo>
                <a:lnTo>
                  <a:pt x="196220" y="80396"/>
                </a:lnTo>
                <a:lnTo>
                  <a:pt x="191657" y="112345"/>
                </a:lnTo>
                <a:lnTo>
                  <a:pt x="186182" y="152508"/>
                </a:lnTo>
                <a:lnTo>
                  <a:pt x="181619" y="188109"/>
                </a:lnTo>
                <a:lnTo>
                  <a:pt x="322168" y="188109"/>
                </a:lnTo>
                <a:lnTo>
                  <a:pt x="326731" y="152508"/>
                </a:lnTo>
                <a:lnTo>
                  <a:pt x="332206" y="117821"/>
                </a:lnTo>
                <a:lnTo>
                  <a:pt x="335857" y="91351"/>
                </a:lnTo>
                <a:lnTo>
                  <a:pt x="337683" y="71268"/>
                </a:lnTo>
                <a:lnTo>
                  <a:pt x="338595" y="57576"/>
                </a:lnTo>
                <a:lnTo>
                  <a:pt x="337683" y="46622"/>
                </a:lnTo>
                <a:lnTo>
                  <a:pt x="316691" y="13761"/>
                </a:lnTo>
                <a:lnTo>
                  <a:pt x="286573" y="69"/>
                </a:lnTo>
                <a:lnTo>
                  <a:pt x="286088" y="0"/>
                </a:lnTo>
                <a:close/>
              </a:path>
              <a:path w="572769" h="887730">
                <a:moveTo>
                  <a:pt x="459492" y="0"/>
                </a:moveTo>
                <a:lnTo>
                  <a:pt x="432797" y="0"/>
                </a:lnTo>
                <a:lnTo>
                  <a:pt x="431685" y="69"/>
                </a:lnTo>
                <a:lnTo>
                  <a:pt x="395180" y="16499"/>
                </a:lnTo>
                <a:lnTo>
                  <a:pt x="375102" y="51186"/>
                </a:lnTo>
                <a:lnTo>
                  <a:pt x="369625" y="80396"/>
                </a:lnTo>
                <a:lnTo>
                  <a:pt x="365062" y="112345"/>
                </a:lnTo>
                <a:lnTo>
                  <a:pt x="359586" y="151596"/>
                </a:lnTo>
                <a:lnTo>
                  <a:pt x="355022" y="188109"/>
                </a:lnTo>
                <a:lnTo>
                  <a:pt x="495571" y="188109"/>
                </a:lnTo>
                <a:lnTo>
                  <a:pt x="500134" y="152508"/>
                </a:lnTo>
                <a:lnTo>
                  <a:pt x="505610" y="117821"/>
                </a:lnTo>
                <a:lnTo>
                  <a:pt x="509260" y="91351"/>
                </a:lnTo>
                <a:lnTo>
                  <a:pt x="511087" y="71268"/>
                </a:lnTo>
                <a:lnTo>
                  <a:pt x="511999" y="57576"/>
                </a:lnTo>
                <a:lnTo>
                  <a:pt x="511087" y="46622"/>
                </a:lnTo>
                <a:lnTo>
                  <a:pt x="490096" y="13761"/>
                </a:lnTo>
                <a:lnTo>
                  <a:pt x="459979" y="69"/>
                </a:lnTo>
                <a:lnTo>
                  <a:pt x="4594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38418" y="475786"/>
            <a:ext cx="416559" cy="612775"/>
          </a:xfrm>
          <a:custGeom>
            <a:avLst/>
            <a:gdLst/>
            <a:ahLst/>
            <a:cxnLst/>
            <a:rect l="l" t="t" r="r" b="b"/>
            <a:pathLst>
              <a:path w="416560" h="612775">
                <a:moveTo>
                  <a:pt x="125946" y="423543"/>
                </a:moveTo>
                <a:lnTo>
                  <a:pt x="83965" y="423543"/>
                </a:lnTo>
                <a:lnTo>
                  <a:pt x="70273" y="513912"/>
                </a:lnTo>
                <a:lnTo>
                  <a:pt x="66624" y="542209"/>
                </a:lnTo>
                <a:lnTo>
                  <a:pt x="62973" y="566854"/>
                </a:lnTo>
                <a:lnTo>
                  <a:pt x="61148" y="587849"/>
                </a:lnTo>
                <a:lnTo>
                  <a:pt x="60357" y="599716"/>
                </a:lnTo>
                <a:lnTo>
                  <a:pt x="60235" y="604280"/>
                </a:lnTo>
                <a:lnTo>
                  <a:pt x="61148" y="605192"/>
                </a:lnTo>
                <a:lnTo>
                  <a:pt x="62060" y="607018"/>
                </a:lnTo>
                <a:lnTo>
                  <a:pt x="64797" y="609757"/>
                </a:lnTo>
                <a:lnTo>
                  <a:pt x="68449" y="610669"/>
                </a:lnTo>
                <a:lnTo>
                  <a:pt x="73011" y="612495"/>
                </a:lnTo>
                <a:lnTo>
                  <a:pt x="82138" y="612495"/>
                </a:lnTo>
                <a:lnTo>
                  <a:pt x="86703" y="611581"/>
                </a:lnTo>
                <a:lnTo>
                  <a:pt x="104041" y="586023"/>
                </a:lnTo>
                <a:lnTo>
                  <a:pt x="125946" y="423543"/>
                </a:lnTo>
                <a:close/>
              </a:path>
              <a:path w="416560" h="612775">
                <a:moveTo>
                  <a:pt x="299351" y="423543"/>
                </a:moveTo>
                <a:lnTo>
                  <a:pt x="257367" y="423543"/>
                </a:lnTo>
                <a:lnTo>
                  <a:pt x="243677" y="513912"/>
                </a:lnTo>
                <a:lnTo>
                  <a:pt x="240029" y="542209"/>
                </a:lnTo>
                <a:lnTo>
                  <a:pt x="236377" y="566854"/>
                </a:lnTo>
                <a:lnTo>
                  <a:pt x="234553" y="587849"/>
                </a:lnTo>
                <a:lnTo>
                  <a:pt x="233761" y="599716"/>
                </a:lnTo>
                <a:lnTo>
                  <a:pt x="233639" y="604280"/>
                </a:lnTo>
                <a:lnTo>
                  <a:pt x="234553" y="605192"/>
                </a:lnTo>
                <a:lnTo>
                  <a:pt x="235465" y="607018"/>
                </a:lnTo>
                <a:lnTo>
                  <a:pt x="238202" y="609757"/>
                </a:lnTo>
                <a:lnTo>
                  <a:pt x="241853" y="610669"/>
                </a:lnTo>
                <a:lnTo>
                  <a:pt x="246415" y="612495"/>
                </a:lnTo>
                <a:lnTo>
                  <a:pt x="255543" y="612495"/>
                </a:lnTo>
                <a:lnTo>
                  <a:pt x="260107" y="611581"/>
                </a:lnTo>
                <a:lnTo>
                  <a:pt x="277446" y="586023"/>
                </a:lnTo>
                <a:lnTo>
                  <a:pt x="299351" y="423543"/>
                </a:lnTo>
                <a:close/>
              </a:path>
              <a:path w="416560" h="612775">
                <a:moveTo>
                  <a:pt x="373276" y="384292"/>
                </a:moveTo>
                <a:lnTo>
                  <a:pt x="14602" y="384292"/>
                </a:lnTo>
                <a:lnTo>
                  <a:pt x="10951" y="385205"/>
                </a:lnTo>
                <a:lnTo>
                  <a:pt x="7302" y="387030"/>
                </a:lnTo>
                <a:lnTo>
                  <a:pt x="4564" y="388857"/>
                </a:lnTo>
                <a:lnTo>
                  <a:pt x="912" y="394333"/>
                </a:lnTo>
                <a:lnTo>
                  <a:pt x="0" y="398897"/>
                </a:lnTo>
                <a:lnTo>
                  <a:pt x="0" y="408026"/>
                </a:lnTo>
                <a:lnTo>
                  <a:pt x="14602" y="423543"/>
                </a:lnTo>
                <a:lnTo>
                  <a:pt x="374187" y="423543"/>
                </a:lnTo>
                <a:lnTo>
                  <a:pt x="380577" y="420805"/>
                </a:lnTo>
                <a:lnTo>
                  <a:pt x="386053" y="415327"/>
                </a:lnTo>
                <a:lnTo>
                  <a:pt x="387877" y="403461"/>
                </a:lnTo>
                <a:lnTo>
                  <a:pt x="387877" y="398897"/>
                </a:lnTo>
                <a:lnTo>
                  <a:pt x="386965" y="394333"/>
                </a:lnTo>
                <a:lnTo>
                  <a:pt x="383315" y="388857"/>
                </a:lnTo>
                <a:lnTo>
                  <a:pt x="377839" y="385205"/>
                </a:lnTo>
                <a:lnTo>
                  <a:pt x="373276" y="384292"/>
                </a:lnTo>
                <a:close/>
              </a:path>
              <a:path w="416560" h="612775">
                <a:moveTo>
                  <a:pt x="327644" y="228201"/>
                </a:moveTo>
                <a:lnTo>
                  <a:pt x="111343" y="228201"/>
                </a:lnTo>
                <a:lnTo>
                  <a:pt x="88527" y="384292"/>
                </a:lnTo>
                <a:lnTo>
                  <a:pt x="304826" y="384292"/>
                </a:lnTo>
                <a:lnTo>
                  <a:pt x="327644" y="228201"/>
                </a:lnTo>
                <a:close/>
              </a:path>
              <a:path w="416560" h="612775">
                <a:moveTo>
                  <a:pt x="401568" y="188951"/>
                </a:moveTo>
                <a:lnTo>
                  <a:pt x="42894" y="188951"/>
                </a:lnTo>
                <a:lnTo>
                  <a:pt x="39243" y="189864"/>
                </a:lnTo>
                <a:lnTo>
                  <a:pt x="35594" y="191690"/>
                </a:lnTo>
                <a:lnTo>
                  <a:pt x="32856" y="193515"/>
                </a:lnTo>
                <a:lnTo>
                  <a:pt x="29204" y="198992"/>
                </a:lnTo>
                <a:lnTo>
                  <a:pt x="28292" y="203556"/>
                </a:lnTo>
                <a:lnTo>
                  <a:pt x="28292" y="212684"/>
                </a:lnTo>
                <a:lnTo>
                  <a:pt x="42894" y="228201"/>
                </a:lnTo>
                <a:lnTo>
                  <a:pt x="402479" y="228201"/>
                </a:lnTo>
                <a:lnTo>
                  <a:pt x="408869" y="225463"/>
                </a:lnTo>
                <a:lnTo>
                  <a:pt x="414345" y="219987"/>
                </a:lnTo>
                <a:lnTo>
                  <a:pt x="416169" y="208119"/>
                </a:lnTo>
                <a:lnTo>
                  <a:pt x="416169" y="203556"/>
                </a:lnTo>
                <a:lnTo>
                  <a:pt x="415258" y="198992"/>
                </a:lnTo>
                <a:lnTo>
                  <a:pt x="411607" y="193515"/>
                </a:lnTo>
                <a:lnTo>
                  <a:pt x="406131" y="189864"/>
                </a:lnTo>
                <a:lnTo>
                  <a:pt x="401568" y="188951"/>
                </a:lnTo>
                <a:close/>
              </a:path>
              <a:path w="416560" h="612775">
                <a:moveTo>
                  <a:pt x="170666" y="0"/>
                </a:moveTo>
                <a:lnTo>
                  <a:pt x="160628" y="0"/>
                </a:lnTo>
                <a:lnTo>
                  <a:pt x="156064" y="911"/>
                </a:lnTo>
                <a:lnTo>
                  <a:pt x="116819" y="188951"/>
                </a:lnTo>
                <a:lnTo>
                  <a:pt x="158801" y="188951"/>
                </a:lnTo>
                <a:lnTo>
                  <a:pt x="172490" y="97669"/>
                </a:lnTo>
                <a:lnTo>
                  <a:pt x="176142" y="69372"/>
                </a:lnTo>
                <a:lnTo>
                  <a:pt x="179793" y="44727"/>
                </a:lnTo>
                <a:lnTo>
                  <a:pt x="181618" y="23732"/>
                </a:lnTo>
                <a:lnTo>
                  <a:pt x="182531" y="10040"/>
                </a:lnTo>
                <a:lnTo>
                  <a:pt x="182531" y="8215"/>
                </a:lnTo>
                <a:lnTo>
                  <a:pt x="180704" y="4564"/>
                </a:lnTo>
                <a:lnTo>
                  <a:pt x="177966" y="2738"/>
                </a:lnTo>
                <a:lnTo>
                  <a:pt x="174317" y="911"/>
                </a:lnTo>
                <a:lnTo>
                  <a:pt x="170666" y="0"/>
                </a:lnTo>
                <a:close/>
              </a:path>
              <a:path w="416560" h="612775">
                <a:moveTo>
                  <a:pt x="266495" y="166131"/>
                </a:moveTo>
                <a:lnTo>
                  <a:pt x="266495" y="188951"/>
                </a:lnTo>
                <a:lnTo>
                  <a:pt x="332206" y="188951"/>
                </a:lnTo>
                <a:lnTo>
                  <a:pt x="335081" y="169782"/>
                </a:lnTo>
                <a:lnTo>
                  <a:pt x="292962" y="169782"/>
                </a:lnTo>
                <a:lnTo>
                  <a:pt x="266495" y="166131"/>
                </a:lnTo>
                <a:close/>
              </a:path>
              <a:path w="416560" h="612775">
                <a:moveTo>
                  <a:pt x="344070" y="0"/>
                </a:moveTo>
                <a:lnTo>
                  <a:pt x="334030" y="0"/>
                </a:lnTo>
                <a:lnTo>
                  <a:pt x="329468" y="911"/>
                </a:lnTo>
                <a:lnTo>
                  <a:pt x="292962" y="169782"/>
                </a:lnTo>
                <a:lnTo>
                  <a:pt x="335081" y="169782"/>
                </a:lnTo>
                <a:lnTo>
                  <a:pt x="345895" y="97669"/>
                </a:lnTo>
                <a:lnTo>
                  <a:pt x="349546" y="69372"/>
                </a:lnTo>
                <a:lnTo>
                  <a:pt x="353197" y="44727"/>
                </a:lnTo>
                <a:lnTo>
                  <a:pt x="355022" y="23732"/>
                </a:lnTo>
                <a:lnTo>
                  <a:pt x="355935" y="10040"/>
                </a:lnTo>
                <a:lnTo>
                  <a:pt x="355935" y="8215"/>
                </a:lnTo>
                <a:lnTo>
                  <a:pt x="354109" y="4564"/>
                </a:lnTo>
                <a:lnTo>
                  <a:pt x="351371" y="2738"/>
                </a:lnTo>
                <a:lnTo>
                  <a:pt x="347722" y="911"/>
                </a:lnTo>
                <a:lnTo>
                  <a:pt x="344070" y="0"/>
                </a:lnTo>
                <a:close/>
              </a:path>
            </a:pathLst>
          </a:custGeom>
          <a:solidFill>
            <a:srgbClr val="BE7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59801" y="622748"/>
            <a:ext cx="196221" cy="2373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0" y="5715196"/>
            <a:ext cx="696465" cy="11428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429500" y="4859702"/>
            <a:ext cx="1414263" cy="16284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429752" y="5820456"/>
            <a:ext cx="873125" cy="627380"/>
          </a:xfrm>
          <a:custGeom>
            <a:avLst/>
            <a:gdLst/>
            <a:ahLst/>
            <a:cxnLst/>
            <a:rect l="l" t="t" r="r" b="b"/>
            <a:pathLst>
              <a:path w="873125" h="627379">
                <a:moveTo>
                  <a:pt x="872973" y="0"/>
                </a:moveTo>
                <a:lnTo>
                  <a:pt x="0" y="29091"/>
                </a:lnTo>
                <a:lnTo>
                  <a:pt x="109463" y="609104"/>
                </a:lnTo>
                <a:lnTo>
                  <a:pt x="747089" y="627287"/>
                </a:lnTo>
                <a:lnTo>
                  <a:pt x="872973" y="0"/>
                </a:lnTo>
                <a:close/>
              </a:path>
            </a:pathLst>
          </a:custGeom>
          <a:solidFill>
            <a:srgbClr val="9EF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04554" y="5714998"/>
            <a:ext cx="706120" cy="886460"/>
          </a:xfrm>
          <a:custGeom>
            <a:avLst/>
            <a:gdLst/>
            <a:ahLst/>
            <a:cxnLst/>
            <a:rect l="l" t="t" r="r" b="b"/>
            <a:pathLst>
              <a:path w="706120" h="886459">
                <a:moveTo>
                  <a:pt x="617101" y="541830"/>
                </a:moveTo>
                <a:lnTo>
                  <a:pt x="352108" y="541830"/>
                </a:lnTo>
                <a:lnTo>
                  <a:pt x="400454" y="610014"/>
                </a:lnTo>
                <a:lnTo>
                  <a:pt x="411401" y="624558"/>
                </a:lnTo>
                <a:lnTo>
                  <a:pt x="421435" y="638195"/>
                </a:lnTo>
                <a:lnTo>
                  <a:pt x="448801" y="665468"/>
                </a:lnTo>
                <a:lnTo>
                  <a:pt x="474341" y="680015"/>
                </a:lnTo>
                <a:lnTo>
                  <a:pt x="474341" y="681833"/>
                </a:lnTo>
                <a:lnTo>
                  <a:pt x="477079" y="687289"/>
                </a:lnTo>
                <a:lnTo>
                  <a:pt x="553704" y="809109"/>
                </a:lnTo>
                <a:lnTo>
                  <a:pt x="467045" y="834564"/>
                </a:lnTo>
                <a:lnTo>
                  <a:pt x="457923" y="840018"/>
                </a:lnTo>
                <a:lnTo>
                  <a:pt x="451536" y="847291"/>
                </a:lnTo>
                <a:lnTo>
                  <a:pt x="448801" y="857292"/>
                </a:lnTo>
                <a:lnTo>
                  <a:pt x="449713" y="867291"/>
                </a:lnTo>
                <a:lnTo>
                  <a:pt x="472518" y="886383"/>
                </a:lnTo>
                <a:lnTo>
                  <a:pt x="477079" y="886383"/>
                </a:lnTo>
                <a:lnTo>
                  <a:pt x="482552" y="885473"/>
                </a:lnTo>
                <a:lnTo>
                  <a:pt x="635800" y="840018"/>
                </a:lnTo>
                <a:lnTo>
                  <a:pt x="536372" y="682743"/>
                </a:lnTo>
                <a:lnTo>
                  <a:pt x="552791" y="677288"/>
                </a:lnTo>
                <a:lnTo>
                  <a:pt x="560089" y="674559"/>
                </a:lnTo>
                <a:lnTo>
                  <a:pt x="568299" y="670014"/>
                </a:lnTo>
                <a:lnTo>
                  <a:pt x="575596" y="666378"/>
                </a:lnTo>
                <a:lnTo>
                  <a:pt x="609348" y="634560"/>
                </a:lnTo>
                <a:lnTo>
                  <a:pt x="613909" y="625468"/>
                </a:lnTo>
                <a:lnTo>
                  <a:pt x="618470" y="617285"/>
                </a:lnTo>
                <a:lnTo>
                  <a:pt x="622117" y="608194"/>
                </a:lnTo>
                <a:lnTo>
                  <a:pt x="624854" y="599103"/>
                </a:lnTo>
                <a:lnTo>
                  <a:pt x="625767" y="589104"/>
                </a:lnTo>
                <a:lnTo>
                  <a:pt x="626678" y="580013"/>
                </a:lnTo>
                <a:lnTo>
                  <a:pt x="625767" y="568194"/>
                </a:lnTo>
                <a:lnTo>
                  <a:pt x="623031" y="556375"/>
                </a:lnTo>
                <a:lnTo>
                  <a:pt x="618470" y="544558"/>
                </a:lnTo>
                <a:lnTo>
                  <a:pt x="617101" y="541830"/>
                </a:lnTo>
                <a:close/>
              </a:path>
              <a:path w="706120" h="886459">
                <a:moveTo>
                  <a:pt x="47434" y="751834"/>
                </a:moveTo>
                <a:lnTo>
                  <a:pt x="41961" y="751834"/>
                </a:lnTo>
                <a:lnTo>
                  <a:pt x="36487" y="752744"/>
                </a:lnTo>
                <a:lnTo>
                  <a:pt x="31926" y="754562"/>
                </a:lnTo>
                <a:lnTo>
                  <a:pt x="28278" y="758198"/>
                </a:lnTo>
                <a:lnTo>
                  <a:pt x="23717" y="761835"/>
                </a:lnTo>
                <a:lnTo>
                  <a:pt x="20979" y="766381"/>
                </a:lnTo>
                <a:lnTo>
                  <a:pt x="18243" y="776380"/>
                </a:lnTo>
                <a:lnTo>
                  <a:pt x="19156" y="786381"/>
                </a:lnTo>
                <a:lnTo>
                  <a:pt x="24629" y="794562"/>
                </a:lnTo>
                <a:lnTo>
                  <a:pt x="32839" y="801835"/>
                </a:lnTo>
                <a:lnTo>
                  <a:pt x="170580" y="872746"/>
                </a:lnTo>
                <a:lnTo>
                  <a:pt x="196899" y="798199"/>
                </a:lnTo>
                <a:lnTo>
                  <a:pt x="140478" y="798199"/>
                </a:lnTo>
                <a:lnTo>
                  <a:pt x="57467" y="754562"/>
                </a:lnTo>
                <a:lnTo>
                  <a:pt x="51995" y="752744"/>
                </a:lnTo>
                <a:lnTo>
                  <a:pt x="47434" y="751834"/>
                </a:lnTo>
                <a:close/>
              </a:path>
              <a:path w="706120" h="886459">
                <a:moveTo>
                  <a:pt x="114936" y="168185"/>
                </a:moveTo>
                <a:lnTo>
                  <a:pt x="107638" y="168185"/>
                </a:lnTo>
                <a:lnTo>
                  <a:pt x="83009" y="170003"/>
                </a:lnTo>
                <a:lnTo>
                  <a:pt x="43784" y="185459"/>
                </a:lnTo>
                <a:lnTo>
                  <a:pt x="16418" y="216369"/>
                </a:lnTo>
                <a:lnTo>
                  <a:pt x="1824" y="259096"/>
                </a:lnTo>
                <a:lnTo>
                  <a:pt x="0" y="285462"/>
                </a:lnTo>
                <a:lnTo>
                  <a:pt x="0" y="293643"/>
                </a:lnTo>
                <a:lnTo>
                  <a:pt x="14595" y="344554"/>
                </a:lnTo>
                <a:lnTo>
                  <a:pt x="59292" y="376373"/>
                </a:lnTo>
                <a:lnTo>
                  <a:pt x="62941" y="377280"/>
                </a:lnTo>
                <a:lnTo>
                  <a:pt x="72063" y="380009"/>
                </a:lnTo>
                <a:lnTo>
                  <a:pt x="85746" y="383644"/>
                </a:lnTo>
                <a:lnTo>
                  <a:pt x="103077" y="389100"/>
                </a:lnTo>
                <a:lnTo>
                  <a:pt x="122234" y="394555"/>
                </a:lnTo>
                <a:lnTo>
                  <a:pt x="162370" y="407282"/>
                </a:lnTo>
                <a:lnTo>
                  <a:pt x="181527" y="412737"/>
                </a:lnTo>
                <a:lnTo>
                  <a:pt x="138654" y="466374"/>
                </a:lnTo>
                <a:lnTo>
                  <a:pt x="124058" y="485466"/>
                </a:lnTo>
                <a:lnTo>
                  <a:pt x="111288" y="502738"/>
                </a:lnTo>
                <a:lnTo>
                  <a:pt x="101253" y="518193"/>
                </a:lnTo>
                <a:lnTo>
                  <a:pt x="92131" y="531830"/>
                </a:lnTo>
                <a:lnTo>
                  <a:pt x="85746" y="544558"/>
                </a:lnTo>
                <a:lnTo>
                  <a:pt x="81185" y="556375"/>
                </a:lnTo>
                <a:lnTo>
                  <a:pt x="78449" y="568194"/>
                </a:lnTo>
                <a:lnTo>
                  <a:pt x="77536" y="580013"/>
                </a:lnTo>
                <a:lnTo>
                  <a:pt x="78449" y="589104"/>
                </a:lnTo>
                <a:lnTo>
                  <a:pt x="79361" y="599103"/>
                </a:lnTo>
                <a:lnTo>
                  <a:pt x="82097" y="608194"/>
                </a:lnTo>
                <a:lnTo>
                  <a:pt x="85746" y="617285"/>
                </a:lnTo>
                <a:lnTo>
                  <a:pt x="90307" y="625468"/>
                </a:lnTo>
                <a:lnTo>
                  <a:pt x="94868" y="634560"/>
                </a:lnTo>
                <a:lnTo>
                  <a:pt x="124058" y="662741"/>
                </a:lnTo>
                <a:lnTo>
                  <a:pt x="160546" y="680923"/>
                </a:lnTo>
                <a:lnTo>
                  <a:pt x="180614" y="684561"/>
                </a:lnTo>
                <a:lnTo>
                  <a:pt x="140478" y="798199"/>
                </a:lnTo>
                <a:lnTo>
                  <a:pt x="196899" y="798199"/>
                </a:lnTo>
                <a:lnTo>
                  <a:pt x="239907" y="676378"/>
                </a:lnTo>
                <a:lnTo>
                  <a:pt x="254503" y="667287"/>
                </a:lnTo>
                <a:lnTo>
                  <a:pt x="261800" y="660923"/>
                </a:lnTo>
                <a:lnTo>
                  <a:pt x="269097" y="652742"/>
                </a:lnTo>
                <a:lnTo>
                  <a:pt x="277308" y="644559"/>
                </a:lnTo>
                <a:lnTo>
                  <a:pt x="285516" y="634560"/>
                </a:lnTo>
                <a:lnTo>
                  <a:pt x="294638" y="622741"/>
                </a:lnTo>
                <a:lnTo>
                  <a:pt x="303760" y="610014"/>
                </a:lnTo>
                <a:lnTo>
                  <a:pt x="304674" y="608194"/>
                </a:lnTo>
                <a:lnTo>
                  <a:pt x="308321" y="603649"/>
                </a:lnTo>
                <a:lnTo>
                  <a:pt x="313796" y="596377"/>
                </a:lnTo>
                <a:lnTo>
                  <a:pt x="320181" y="586377"/>
                </a:lnTo>
                <a:lnTo>
                  <a:pt x="328390" y="576376"/>
                </a:lnTo>
                <a:lnTo>
                  <a:pt x="335687" y="564558"/>
                </a:lnTo>
                <a:lnTo>
                  <a:pt x="343898" y="552740"/>
                </a:lnTo>
                <a:lnTo>
                  <a:pt x="352108" y="541830"/>
                </a:lnTo>
                <a:lnTo>
                  <a:pt x="617101" y="541830"/>
                </a:lnTo>
                <a:lnTo>
                  <a:pt x="612084" y="531830"/>
                </a:lnTo>
                <a:lnTo>
                  <a:pt x="602962" y="518193"/>
                </a:lnTo>
                <a:lnTo>
                  <a:pt x="592927" y="503649"/>
                </a:lnTo>
                <a:lnTo>
                  <a:pt x="580157" y="486374"/>
                </a:lnTo>
                <a:lnTo>
                  <a:pt x="565561" y="467284"/>
                </a:lnTo>
                <a:lnTo>
                  <a:pt x="564650" y="465464"/>
                </a:lnTo>
                <a:lnTo>
                  <a:pt x="561913" y="461829"/>
                </a:lnTo>
                <a:lnTo>
                  <a:pt x="557352" y="455465"/>
                </a:lnTo>
                <a:lnTo>
                  <a:pt x="550967" y="448192"/>
                </a:lnTo>
                <a:lnTo>
                  <a:pt x="544582" y="440011"/>
                </a:lnTo>
                <a:lnTo>
                  <a:pt x="522689" y="412737"/>
                </a:lnTo>
                <a:lnTo>
                  <a:pt x="644922" y="376373"/>
                </a:lnTo>
                <a:lnTo>
                  <a:pt x="680499" y="357281"/>
                </a:lnTo>
                <a:lnTo>
                  <a:pt x="702392" y="317281"/>
                </a:lnTo>
                <a:lnTo>
                  <a:pt x="706041" y="293643"/>
                </a:lnTo>
                <a:lnTo>
                  <a:pt x="706041" y="285462"/>
                </a:lnTo>
                <a:lnTo>
                  <a:pt x="701480" y="246369"/>
                </a:lnTo>
                <a:lnTo>
                  <a:pt x="687159" y="212732"/>
                </a:lnTo>
                <a:lnTo>
                  <a:pt x="245381" y="212732"/>
                </a:lnTo>
                <a:lnTo>
                  <a:pt x="160546" y="178186"/>
                </a:lnTo>
                <a:lnTo>
                  <a:pt x="144126" y="172730"/>
                </a:lnTo>
                <a:lnTo>
                  <a:pt x="136829" y="170913"/>
                </a:lnTo>
                <a:lnTo>
                  <a:pt x="114936" y="168185"/>
                </a:lnTo>
                <a:close/>
              </a:path>
              <a:path w="706120" h="886459">
                <a:moveTo>
                  <a:pt x="459747" y="173641"/>
                </a:moveTo>
                <a:lnTo>
                  <a:pt x="245381" y="173641"/>
                </a:lnTo>
                <a:lnTo>
                  <a:pt x="245381" y="212732"/>
                </a:lnTo>
                <a:lnTo>
                  <a:pt x="459747" y="212732"/>
                </a:lnTo>
                <a:lnTo>
                  <a:pt x="459747" y="173641"/>
                </a:lnTo>
                <a:close/>
              </a:path>
              <a:path w="706120" h="886459">
                <a:moveTo>
                  <a:pt x="597488" y="168185"/>
                </a:moveTo>
                <a:lnTo>
                  <a:pt x="590192" y="168185"/>
                </a:lnTo>
                <a:lnTo>
                  <a:pt x="575596" y="170003"/>
                </a:lnTo>
                <a:lnTo>
                  <a:pt x="567387" y="170913"/>
                </a:lnTo>
                <a:lnTo>
                  <a:pt x="560089" y="172730"/>
                </a:lnTo>
                <a:lnTo>
                  <a:pt x="543669" y="178186"/>
                </a:lnTo>
                <a:lnTo>
                  <a:pt x="534547" y="181822"/>
                </a:lnTo>
                <a:lnTo>
                  <a:pt x="532723" y="182732"/>
                </a:lnTo>
                <a:lnTo>
                  <a:pt x="527250" y="184550"/>
                </a:lnTo>
                <a:lnTo>
                  <a:pt x="519040" y="188185"/>
                </a:lnTo>
                <a:lnTo>
                  <a:pt x="509006" y="191823"/>
                </a:lnTo>
                <a:lnTo>
                  <a:pt x="497146" y="197276"/>
                </a:lnTo>
                <a:lnTo>
                  <a:pt x="485289" y="201822"/>
                </a:lnTo>
                <a:lnTo>
                  <a:pt x="459747" y="212732"/>
                </a:lnTo>
                <a:lnTo>
                  <a:pt x="687159" y="212732"/>
                </a:lnTo>
                <a:lnTo>
                  <a:pt x="650397" y="179094"/>
                </a:lnTo>
                <a:lnTo>
                  <a:pt x="620293" y="170003"/>
                </a:lnTo>
                <a:lnTo>
                  <a:pt x="597488" y="168185"/>
                </a:lnTo>
                <a:close/>
              </a:path>
              <a:path w="706120" h="886459">
                <a:moveTo>
                  <a:pt x="229873" y="21819"/>
                </a:moveTo>
                <a:lnTo>
                  <a:pt x="223489" y="21819"/>
                </a:lnTo>
                <a:lnTo>
                  <a:pt x="207068" y="23637"/>
                </a:lnTo>
                <a:lnTo>
                  <a:pt x="166931" y="44547"/>
                </a:lnTo>
                <a:lnTo>
                  <a:pt x="145039" y="83639"/>
                </a:lnTo>
                <a:lnTo>
                  <a:pt x="143215" y="99093"/>
                </a:lnTo>
                <a:lnTo>
                  <a:pt x="145039" y="113638"/>
                </a:lnTo>
                <a:lnTo>
                  <a:pt x="166019" y="153640"/>
                </a:lnTo>
                <a:lnTo>
                  <a:pt x="199771" y="172730"/>
                </a:lnTo>
                <a:lnTo>
                  <a:pt x="215278" y="176368"/>
                </a:lnTo>
                <a:lnTo>
                  <a:pt x="228961" y="176368"/>
                </a:lnTo>
                <a:lnTo>
                  <a:pt x="245381" y="173641"/>
                </a:lnTo>
                <a:lnTo>
                  <a:pt x="459747" y="173641"/>
                </a:lnTo>
                <a:lnTo>
                  <a:pt x="459747" y="126367"/>
                </a:lnTo>
                <a:lnTo>
                  <a:pt x="458835" y="110003"/>
                </a:lnTo>
                <a:lnTo>
                  <a:pt x="451536" y="67275"/>
                </a:lnTo>
                <a:lnTo>
                  <a:pt x="435118" y="35456"/>
                </a:lnTo>
                <a:lnTo>
                  <a:pt x="269097" y="35456"/>
                </a:lnTo>
                <a:lnTo>
                  <a:pt x="264536" y="31818"/>
                </a:lnTo>
                <a:lnTo>
                  <a:pt x="259064" y="29093"/>
                </a:lnTo>
                <a:lnTo>
                  <a:pt x="248117" y="25455"/>
                </a:lnTo>
                <a:lnTo>
                  <a:pt x="241731" y="23637"/>
                </a:lnTo>
                <a:lnTo>
                  <a:pt x="235346" y="22727"/>
                </a:lnTo>
                <a:lnTo>
                  <a:pt x="229873" y="21819"/>
                </a:lnTo>
                <a:close/>
              </a:path>
              <a:path w="706120" h="886459">
                <a:moveTo>
                  <a:pt x="363966" y="0"/>
                </a:moveTo>
                <a:lnTo>
                  <a:pt x="341161" y="0"/>
                </a:lnTo>
                <a:lnTo>
                  <a:pt x="330215" y="1820"/>
                </a:lnTo>
                <a:lnTo>
                  <a:pt x="318357" y="3637"/>
                </a:lnTo>
                <a:lnTo>
                  <a:pt x="277308" y="25455"/>
                </a:lnTo>
                <a:lnTo>
                  <a:pt x="269097" y="35456"/>
                </a:lnTo>
                <a:lnTo>
                  <a:pt x="435118" y="35456"/>
                </a:lnTo>
                <a:lnTo>
                  <a:pt x="394981" y="6365"/>
                </a:lnTo>
                <a:lnTo>
                  <a:pt x="374913" y="1820"/>
                </a:lnTo>
                <a:lnTo>
                  <a:pt x="3639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80606" y="5769545"/>
            <a:ext cx="93957" cy="890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556548" y="5767727"/>
            <a:ext cx="600710" cy="580390"/>
          </a:xfrm>
          <a:custGeom>
            <a:avLst/>
            <a:gdLst/>
            <a:ahLst/>
            <a:cxnLst/>
            <a:rect l="l" t="t" r="r" b="b"/>
            <a:pathLst>
              <a:path w="600709" h="580389">
                <a:moveTo>
                  <a:pt x="62941" y="168185"/>
                </a:moveTo>
                <a:lnTo>
                  <a:pt x="49258" y="168185"/>
                </a:lnTo>
                <a:lnTo>
                  <a:pt x="42873" y="169095"/>
                </a:lnTo>
                <a:lnTo>
                  <a:pt x="7298" y="192731"/>
                </a:lnTo>
                <a:lnTo>
                  <a:pt x="0" y="232733"/>
                </a:lnTo>
                <a:lnTo>
                  <a:pt x="1824" y="251823"/>
                </a:lnTo>
                <a:lnTo>
                  <a:pt x="6385" y="262732"/>
                </a:lnTo>
                <a:lnTo>
                  <a:pt x="12770" y="269097"/>
                </a:lnTo>
                <a:lnTo>
                  <a:pt x="22804" y="272733"/>
                </a:lnTo>
                <a:lnTo>
                  <a:pt x="219839" y="331825"/>
                </a:lnTo>
                <a:lnTo>
                  <a:pt x="128619" y="446374"/>
                </a:lnTo>
                <a:lnTo>
                  <a:pt x="115849" y="462737"/>
                </a:lnTo>
                <a:lnTo>
                  <a:pt x="105814" y="476373"/>
                </a:lnTo>
                <a:lnTo>
                  <a:pt x="96692" y="488192"/>
                </a:lnTo>
                <a:lnTo>
                  <a:pt x="78449" y="527284"/>
                </a:lnTo>
                <a:lnTo>
                  <a:pt x="80274" y="538193"/>
                </a:lnTo>
                <a:lnTo>
                  <a:pt x="103990" y="568194"/>
                </a:lnTo>
                <a:lnTo>
                  <a:pt x="134093" y="580013"/>
                </a:lnTo>
                <a:lnTo>
                  <a:pt x="147776" y="580013"/>
                </a:lnTo>
                <a:lnTo>
                  <a:pt x="185175" y="558193"/>
                </a:lnTo>
                <a:lnTo>
                  <a:pt x="300113" y="395463"/>
                </a:lnTo>
                <a:lnTo>
                  <a:pt x="431064" y="395463"/>
                </a:lnTo>
                <a:lnTo>
                  <a:pt x="380386" y="331825"/>
                </a:lnTo>
                <a:lnTo>
                  <a:pt x="578333" y="272733"/>
                </a:lnTo>
                <a:lnTo>
                  <a:pt x="587455" y="269097"/>
                </a:lnTo>
                <a:lnTo>
                  <a:pt x="594753" y="262732"/>
                </a:lnTo>
                <a:lnTo>
                  <a:pt x="598401" y="251823"/>
                </a:lnTo>
                <a:lnTo>
                  <a:pt x="599617" y="239096"/>
                </a:lnTo>
                <a:lnTo>
                  <a:pt x="246294" y="239096"/>
                </a:lnTo>
                <a:lnTo>
                  <a:pt x="97605" y="178186"/>
                </a:lnTo>
                <a:lnTo>
                  <a:pt x="83009" y="172730"/>
                </a:lnTo>
                <a:lnTo>
                  <a:pt x="77536" y="170913"/>
                </a:lnTo>
                <a:lnTo>
                  <a:pt x="72063" y="170003"/>
                </a:lnTo>
                <a:lnTo>
                  <a:pt x="62941" y="168185"/>
                </a:lnTo>
                <a:close/>
              </a:path>
              <a:path w="600709" h="580389">
                <a:moveTo>
                  <a:pt x="431064" y="395463"/>
                </a:moveTo>
                <a:lnTo>
                  <a:pt x="300113" y="395463"/>
                </a:lnTo>
                <a:lnTo>
                  <a:pt x="392245" y="528192"/>
                </a:lnTo>
                <a:lnTo>
                  <a:pt x="415962" y="558193"/>
                </a:lnTo>
                <a:lnTo>
                  <a:pt x="453363" y="580013"/>
                </a:lnTo>
                <a:lnTo>
                  <a:pt x="459747" y="580013"/>
                </a:lnTo>
                <a:lnTo>
                  <a:pt x="501709" y="564556"/>
                </a:lnTo>
                <a:lnTo>
                  <a:pt x="521778" y="527284"/>
                </a:lnTo>
                <a:lnTo>
                  <a:pt x="520864" y="520921"/>
                </a:lnTo>
                <a:lnTo>
                  <a:pt x="519040" y="514555"/>
                </a:lnTo>
                <a:lnTo>
                  <a:pt x="510831" y="498193"/>
                </a:lnTo>
                <a:lnTo>
                  <a:pt x="503534" y="488192"/>
                </a:lnTo>
                <a:lnTo>
                  <a:pt x="494412" y="476373"/>
                </a:lnTo>
                <a:lnTo>
                  <a:pt x="484377" y="462737"/>
                </a:lnTo>
                <a:lnTo>
                  <a:pt x="471607" y="446374"/>
                </a:lnTo>
                <a:lnTo>
                  <a:pt x="431064" y="395463"/>
                </a:lnTo>
                <a:close/>
              </a:path>
              <a:path w="600709" h="580389">
                <a:moveTo>
                  <a:pt x="306498" y="0"/>
                </a:moveTo>
                <a:lnTo>
                  <a:pt x="293727" y="0"/>
                </a:lnTo>
                <a:lnTo>
                  <a:pt x="277308" y="2727"/>
                </a:lnTo>
                <a:lnTo>
                  <a:pt x="249942" y="35456"/>
                </a:lnTo>
                <a:lnTo>
                  <a:pt x="250855" y="38182"/>
                </a:lnTo>
                <a:lnTo>
                  <a:pt x="250855" y="52728"/>
                </a:lnTo>
                <a:lnTo>
                  <a:pt x="249942" y="60002"/>
                </a:lnTo>
                <a:lnTo>
                  <a:pt x="248117" y="66365"/>
                </a:lnTo>
                <a:lnTo>
                  <a:pt x="246294" y="73638"/>
                </a:lnTo>
                <a:lnTo>
                  <a:pt x="246294" y="239096"/>
                </a:lnTo>
                <a:lnTo>
                  <a:pt x="353932" y="239096"/>
                </a:lnTo>
                <a:lnTo>
                  <a:pt x="353932" y="73638"/>
                </a:lnTo>
                <a:lnTo>
                  <a:pt x="353020" y="52728"/>
                </a:lnTo>
                <a:lnTo>
                  <a:pt x="337514" y="11818"/>
                </a:lnTo>
                <a:lnTo>
                  <a:pt x="322918" y="2727"/>
                </a:lnTo>
                <a:lnTo>
                  <a:pt x="306498" y="0"/>
                </a:lnTo>
                <a:close/>
              </a:path>
              <a:path w="600709" h="580389">
                <a:moveTo>
                  <a:pt x="551878" y="168185"/>
                </a:moveTo>
                <a:lnTo>
                  <a:pt x="538197" y="168185"/>
                </a:lnTo>
                <a:lnTo>
                  <a:pt x="529075" y="170003"/>
                </a:lnTo>
                <a:lnTo>
                  <a:pt x="523601" y="170913"/>
                </a:lnTo>
                <a:lnTo>
                  <a:pt x="517217" y="172730"/>
                </a:lnTo>
                <a:lnTo>
                  <a:pt x="510831" y="175459"/>
                </a:lnTo>
                <a:lnTo>
                  <a:pt x="502620" y="178186"/>
                </a:lnTo>
                <a:lnTo>
                  <a:pt x="353932" y="239096"/>
                </a:lnTo>
                <a:lnTo>
                  <a:pt x="599617" y="239096"/>
                </a:lnTo>
                <a:lnTo>
                  <a:pt x="600226" y="232733"/>
                </a:lnTo>
                <a:lnTo>
                  <a:pt x="599314" y="220004"/>
                </a:lnTo>
                <a:lnTo>
                  <a:pt x="584718" y="181822"/>
                </a:lnTo>
                <a:lnTo>
                  <a:pt x="557352" y="169095"/>
                </a:lnTo>
                <a:lnTo>
                  <a:pt x="551878" y="168185"/>
                </a:lnTo>
                <a:close/>
              </a:path>
            </a:pathLst>
          </a:custGeom>
          <a:solidFill>
            <a:srgbClr val="9EFF3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10709" y="5796818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332" y="0"/>
                </a:moveTo>
                <a:lnTo>
                  <a:pt x="10035" y="1820"/>
                </a:lnTo>
                <a:lnTo>
                  <a:pt x="4560" y="5455"/>
                </a:lnTo>
                <a:lnTo>
                  <a:pt x="913" y="10911"/>
                </a:lnTo>
                <a:lnTo>
                  <a:pt x="0" y="17274"/>
                </a:lnTo>
                <a:lnTo>
                  <a:pt x="913" y="24547"/>
                </a:lnTo>
                <a:lnTo>
                  <a:pt x="4560" y="30001"/>
                </a:lnTo>
                <a:lnTo>
                  <a:pt x="10035" y="33638"/>
                </a:lnTo>
                <a:lnTo>
                  <a:pt x="17332" y="34547"/>
                </a:lnTo>
                <a:lnTo>
                  <a:pt x="23718" y="33638"/>
                </a:lnTo>
                <a:lnTo>
                  <a:pt x="29190" y="30001"/>
                </a:lnTo>
                <a:lnTo>
                  <a:pt x="32840" y="24547"/>
                </a:lnTo>
                <a:lnTo>
                  <a:pt x="34664" y="17274"/>
                </a:lnTo>
                <a:lnTo>
                  <a:pt x="32840" y="10911"/>
                </a:lnTo>
                <a:lnTo>
                  <a:pt x="29190" y="5455"/>
                </a:lnTo>
                <a:lnTo>
                  <a:pt x="23718" y="1820"/>
                </a:lnTo>
                <a:lnTo>
                  <a:pt x="173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838417" y="5796818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17331" y="0"/>
                </a:moveTo>
                <a:lnTo>
                  <a:pt x="10035" y="1820"/>
                </a:lnTo>
                <a:lnTo>
                  <a:pt x="4560" y="5455"/>
                </a:lnTo>
                <a:lnTo>
                  <a:pt x="913" y="10911"/>
                </a:lnTo>
                <a:lnTo>
                  <a:pt x="0" y="17274"/>
                </a:lnTo>
                <a:lnTo>
                  <a:pt x="913" y="24547"/>
                </a:lnTo>
                <a:lnTo>
                  <a:pt x="4560" y="30001"/>
                </a:lnTo>
                <a:lnTo>
                  <a:pt x="10035" y="33638"/>
                </a:lnTo>
                <a:lnTo>
                  <a:pt x="17331" y="34547"/>
                </a:lnTo>
                <a:lnTo>
                  <a:pt x="23718" y="33638"/>
                </a:lnTo>
                <a:lnTo>
                  <a:pt x="29190" y="30001"/>
                </a:lnTo>
                <a:lnTo>
                  <a:pt x="32840" y="24547"/>
                </a:lnTo>
                <a:lnTo>
                  <a:pt x="34664" y="17274"/>
                </a:lnTo>
                <a:lnTo>
                  <a:pt x="32840" y="10911"/>
                </a:lnTo>
                <a:lnTo>
                  <a:pt x="29190" y="5455"/>
                </a:lnTo>
                <a:lnTo>
                  <a:pt x="23718" y="1820"/>
                </a:lnTo>
                <a:lnTo>
                  <a:pt x="173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05386" y="461581"/>
            <a:ext cx="47332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Двоичный</a:t>
            </a:r>
            <a:r>
              <a:rPr b="1" spc="-6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алфавит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07297" y="1578724"/>
            <a:ext cx="6122670" cy="4391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- минимальная мощность  </a:t>
            </a:r>
            <a:r>
              <a:rPr sz="3200" spc="-5" dirty="0">
                <a:latin typeface="Calibri"/>
                <a:cs typeface="Calibri"/>
              </a:rPr>
              <a:t>алфавита, </a:t>
            </a:r>
            <a:r>
              <a:rPr sz="3200" spc="-15" dirty="0">
                <a:latin typeface="Calibri"/>
                <a:cs typeface="Calibri"/>
              </a:rPr>
              <a:t>пригодная </a:t>
            </a:r>
            <a:r>
              <a:rPr sz="3200" spc="-5" dirty="0">
                <a:latin typeface="Calibri"/>
                <a:cs typeface="Calibri"/>
              </a:rPr>
              <a:t>для </a:t>
            </a:r>
            <a:r>
              <a:rPr sz="3200" spc="-10" dirty="0">
                <a:latin typeface="Calibri"/>
                <a:cs typeface="Calibri"/>
              </a:rPr>
              <a:t>передачи  </a:t>
            </a:r>
            <a:r>
              <a:rPr sz="3200" dirty="0">
                <a:latin typeface="Calibri"/>
                <a:cs typeface="Calibri"/>
              </a:rPr>
              <a:t>информации.</a:t>
            </a:r>
            <a:endParaRPr sz="3200">
              <a:latin typeface="Calibri"/>
              <a:cs typeface="Calibri"/>
            </a:endParaRPr>
          </a:p>
          <a:p>
            <a:pPr marL="12700" marR="1753235">
              <a:lnSpc>
                <a:spcPts val="7220"/>
              </a:lnSpc>
              <a:spcBef>
                <a:spcPts val="780"/>
              </a:spcBef>
              <a:tabLst>
                <a:tab pos="1120140" algn="l"/>
                <a:tab pos="1781810" algn="l"/>
                <a:tab pos="3336290" algn="l"/>
              </a:tabLst>
            </a:pPr>
            <a:r>
              <a:rPr sz="3200" spc="-5" dirty="0">
                <a:latin typeface="Calibri"/>
                <a:cs typeface="Calibri"/>
              </a:rPr>
              <a:t>Алфавит </a:t>
            </a:r>
            <a:r>
              <a:rPr sz="3200" spc="-10" dirty="0">
                <a:latin typeface="Calibri"/>
                <a:cs typeface="Calibri"/>
              </a:rPr>
              <a:t>состоит </a:t>
            </a:r>
            <a:r>
              <a:rPr sz="3200" spc="-5" dirty="0">
                <a:latin typeface="Calibri"/>
                <a:cs typeface="Calibri"/>
              </a:rPr>
              <a:t>из </a:t>
            </a:r>
            <a:r>
              <a:rPr sz="3200" dirty="0">
                <a:latin typeface="Calibri"/>
                <a:cs typeface="Calibri"/>
              </a:rPr>
              <a:t>0 и </a:t>
            </a:r>
            <a:r>
              <a:rPr sz="3200" spc="-5" dirty="0">
                <a:latin typeface="Calibri"/>
                <a:cs typeface="Calibri"/>
              </a:rPr>
              <a:t>1.  </a:t>
            </a:r>
            <a:r>
              <a:rPr sz="3200" dirty="0">
                <a:latin typeface="Calibri"/>
                <a:cs typeface="Calibri"/>
              </a:rPr>
              <a:t>2 =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2</a:t>
            </a:r>
            <a:r>
              <a:rPr sz="3150" baseline="25132" dirty="0">
                <a:latin typeface="Calibri"/>
                <a:cs typeface="Calibri"/>
              </a:rPr>
              <a:t>i	</a:t>
            </a:r>
            <a:r>
              <a:rPr sz="3200" dirty="0">
                <a:latin typeface="Times New Roman"/>
                <a:cs typeface="Times New Roman"/>
              </a:rPr>
              <a:t>=&gt;	</a:t>
            </a:r>
            <a:r>
              <a:rPr sz="3200" dirty="0">
                <a:latin typeface="Calibri"/>
                <a:cs typeface="Calibri"/>
              </a:rPr>
              <a:t>i =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1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бит	</a:t>
            </a:r>
            <a:r>
              <a:rPr sz="3200" dirty="0">
                <a:latin typeface="Times New Roman"/>
                <a:cs typeface="Times New Roman"/>
              </a:rPr>
              <a:t>=&gt;</a:t>
            </a:r>
            <a:endParaRPr sz="3200">
              <a:latin typeface="Times New Roman"/>
              <a:cs typeface="Times New Roman"/>
            </a:endParaRPr>
          </a:p>
          <a:p>
            <a:pPr marL="12700" marR="896619">
              <a:lnSpc>
                <a:spcPts val="3829"/>
              </a:lnSpc>
              <a:spcBef>
                <a:spcPts val="95"/>
              </a:spcBef>
            </a:pPr>
            <a:r>
              <a:rPr sz="3200" dirty="0">
                <a:latin typeface="Calibri"/>
                <a:cs typeface="Calibri"/>
              </a:rPr>
              <a:t>1 </a:t>
            </a:r>
            <a:r>
              <a:rPr sz="3200" spc="-10" dirty="0">
                <a:latin typeface="Calibri"/>
                <a:cs typeface="Calibri"/>
              </a:rPr>
              <a:t>символ </a:t>
            </a:r>
            <a:r>
              <a:rPr sz="3200" spc="-5" dirty="0">
                <a:latin typeface="Calibri"/>
                <a:cs typeface="Calibri"/>
              </a:rPr>
              <a:t>двоичного алфавита  несёт </a:t>
            </a:r>
            <a:r>
              <a:rPr sz="3200" dirty="0">
                <a:latin typeface="Calibri"/>
                <a:cs typeface="Calibri"/>
              </a:rPr>
              <a:t>1 </a:t>
            </a:r>
            <a:r>
              <a:rPr sz="3200" spc="-5" dirty="0">
                <a:latin typeface="Calibri"/>
                <a:cs typeface="Calibri"/>
              </a:rPr>
              <a:t>бит</a:t>
            </a:r>
            <a:r>
              <a:rPr sz="3200" spc="-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информации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71744" y="2785872"/>
            <a:ext cx="3419855" cy="2285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8091" y="461581"/>
            <a:ext cx="51485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828290" algn="l"/>
              </a:tabLst>
            </a:pP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М</a:t>
            </a: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о</a:t>
            </a:r>
            <a:r>
              <a:rPr b="1" spc="5" dirty="0">
                <a:solidFill>
                  <a:srgbClr val="6F2F9F"/>
                </a:solidFill>
                <a:latin typeface="Calibri"/>
                <a:cs typeface="Calibri"/>
              </a:rPr>
              <a:t>щ</a:t>
            </a: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н</a:t>
            </a:r>
            <a:r>
              <a:rPr b="1" spc="-10" dirty="0">
                <a:solidFill>
                  <a:srgbClr val="6F2F9F"/>
                </a:solidFill>
                <a:latin typeface="Calibri"/>
                <a:cs typeface="Calibri"/>
              </a:rPr>
              <a:t>о</a:t>
            </a:r>
            <a:r>
              <a:rPr b="1" spc="5" dirty="0">
                <a:solidFill>
                  <a:srgbClr val="6F2F9F"/>
                </a:solidFill>
                <a:latin typeface="Calibri"/>
                <a:cs typeface="Calibri"/>
              </a:rPr>
              <a:t>с</a:t>
            </a: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ть	</a:t>
            </a: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а</a:t>
            </a: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лф</a:t>
            </a: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а</a:t>
            </a:r>
            <a:r>
              <a:rPr b="1" spc="5" dirty="0">
                <a:solidFill>
                  <a:srgbClr val="6F2F9F"/>
                </a:solidFill>
                <a:latin typeface="Calibri"/>
                <a:cs typeface="Calibri"/>
              </a:rPr>
              <a:t>в</a:t>
            </a:r>
            <a:r>
              <a:rPr b="1" spc="-5" dirty="0">
                <a:solidFill>
                  <a:srgbClr val="6F2F9F"/>
                </a:solidFill>
                <a:latin typeface="Calibri"/>
                <a:cs typeface="Calibri"/>
              </a:rPr>
              <a:t>и</a:t>
            </a:r>
            <a:r>
              <a:rPr b="1" dirty="0">
                <a:solidFill>
                  <a:srgbClr val="6F2F9F"/>
                </a:solidFill>
                <a:latin typeface="Calibri"/>
                <a:cs typeface="Calibri"/>
              </a:rPr>
              <a:t>та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8883" y="1275871"/>
            <a:ext cx="724027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-	</a:t>
            </a:r>
            <a:r>
              <a:rPr sz="3200" spc="-25" dirty="0">
                <a:latin typeface="Calibri"/>
                <a:cs typeface="Calibri"/>
              </a:rPr>
              <a:t>это </a:t>
            </a:r>
            <a:r>
              <a:rPr sz="3200" spc="-10" dirty="0">
                <a:latin typeface="Calibri"/>
                <a:cs typeface="Calibri"/>
              </a:rPr>
              <a:t>полное </a:t>
            </a:r>
            <a:r>
              <a:rPr sz="3200" spc="-5" dirty="0">
                <a:latin typeface="Calibri"/>
                <a:cs typeface="Calibri"/>
              </a:rPr>
              <a:t>число </a:t>
            </a:r>
            <a:r>
              <a:rPr sz="3200" spc="-10" dirty="0">
                <a:latin typeface="Calibri"/>
                <a:cs typeface="Calibri"/>
              </a:rPr>
              <a:t>символов </a:t>
            </a:r>
            <a:r>
              <a:rPr sz="3200" dirty="0">
                <a:latin typeface="Calibri"/>
                <a:cs typeface="Calibri"/>
              </a:rPr>
              <a:t>в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алфавите.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27811" y="2446138"/>
            <a:ext cx="7664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latin typeface="Calibri"/>
                <a:cs typeface="Calibri"/>
              </a:rPr>
              <a:t>,</a:t>
            </a:r>
            <a:r>
              <a:rPr sz="3200" spc="-9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где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9167" y="2934428"/>
            <a:ext cx="6852284" cy="119570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N </a:t>
            </a:r>
            <a:r>
              <a:rPr sz="3200" dirty="0">
                <a:latin typeface="Calibri"/>
                <a:cs typeface="Calibri"/>
              </a:rPr>
              <a:t>– мощность </a:t>
            </a:r>
            <a:r>
              <a:rPr sz="3200" spc="-5" dirty="0">
                <a:latin typeface="Calibri"/>
                <a:cs typeface="Calibri"/>
              </a:rPr>
              <a:t>алфавита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(символ)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i </a:t>
            </a:r>
            <a:r>
              <a:rPr sz="3200" dirty="0">
                <a:latin typeface="Calibri"/>
                <a:cs typeface="Calibri"/>
              </a:rPr>
              <a:t>– информационный вес </a:t>
            </a:r>
            <a:r>
              <a:rPr sz="3200" spc="-10" dirty="0">
                <a:latin typeface="Calibri"/>
                <a:cs typeface="Calibri"/>
              </a:rPr>
              <a:t>символа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(бит)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96877" y="4568977"/>
            <a:ext cx="7753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Calibri"/>
                <a:cs typeface="Calibri"/>
              </a:rPr>
              <a:t>,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60" dirty="0">
                <a:latin typeface="Calibri"/>
                <a:cs typeface="Calibri"/>
              </a:rPr>
              <a:t>где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8528" y="5353508"/>
            <a:ext cx="7366000" cy="104965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K </a:t>
            </a:r>
            <a:r>
              <a:rPr sz="2800" spc="-5" dirty="0">
                <a:latin typeface="Calibri"/>
                <a:cs typeface="Calibri"/>
              </a:rPr>
              <a:t>– </a:t>
            </a:r>
            <a:r>
              <a:rPr sz="2800" spc="-15" dirty="0">
                <a:latin typeface="Calibri"/>
                <a:cs typeface="Calibri"/>
              </a:rPr>
              <a:t>количество </a:t>
            </a:r>
            <a:r>
              <a:rPr sz="2800" spc="-10" dirty="0">
                <a:latin typeface="Calibri"/>
                <a:cs typeface="Calibri"/>
              </a:rPr>
              <a:t>символов </a:t>
            </a:r>
            <a:r>
              <a:rPr sz="2800" spc="-5" dirty="0">
                <a:latin typeface="Calibri"/>
                <a:cs typeface="Calibri"/>
              </a:rPr>
              <a:t>в </a:t>
            </a:r>
            <a:r>
              <a:rPr sz="2800" spc="-20" dirty="0">
                <a:latin typeface="Calibri"/>
                <a:cs typeface="Calibri"/>
              </a:rPr>
              <a:t>тексте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(символ)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I </a:t>
            </a:r>
            <a:r>
              <a:rPr sz="2800" spc="-5" dirty="0">
                <a:latin typeface="Times New Roman"/>
                <a:cs typeface="Times New Roman"/>
              </a:rPr>
              <a:t>– </a:t>
            </a:r>
            <a:r>
              <a:rPr sz="2800" spc="-15" dirty="0">
                <a:latin typeface="Calibri"/>
                <a:cs typeface="Calibri"/>
              </a:rPr>
              <a:t>количество </a:t>
            </a:r>
            <a:r>
              <a:rPr sz="2800" spc="-5" dirty="0">
                <a:latin typeface="Calibri"/>
                <a:cs typeface="Calibri"/>
              </a:rPr>
              <a:t>информации </a:t>
            </a:r>
            <a:r>
              <a:rPr sz="2800" dirty="0">
                <a:latin typeface="Calibri"/>
                <a:cs typeface="Calibri"/>
              </a:rPr>
              <a:t>во </a:t>
            </a:r>
            <a:r>
              <a:rPr sz="2800" spc="-5" dirty="0">
                <a:latin typeface="Calibri"/>
                <a:cs typeface="Calibri"/>
              </a:rPr>
              <a:t>всём </a:t>
            </a:r>
            <a:r>
              <a:rPr sz="2800" spc="-20" dirty="0">
                <a:latin typeface="Calibri"/>
                <a:cs typeface="Calibri"/>
              </a:rPr>
              <a:t>тексте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(бит)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0" y="4482084"/>
            <a:ext cx="1880615" cy="6659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7804" y="4396740"/>
            <a:ext cx="1970531" cy="9509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9244" y="4509516"/>
            <a:ext cx="1786127" cy="5714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09244" y="4509515"/>
            <a:ext cx="1786255" cy="5715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17145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135"/>
              </a:spcBef>
            </a:pP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I 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= i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×</a:t>
            </a:r>
            <a:r>
              <a:rPr sz="32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9140" y="2186940"/>
            <a:ext cx="1594103" cy="6659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97992" y="2066544"/>
            <a:ext cx="1600199" cy="10454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6383" y="2214372"/>
            <a:ext cx="1499615" cy="571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6383" y="2214372"/>
            <a:ext cx="1499870" cy="5715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28600">
              <a:lnSpc>
                <a:spcPts val="4185"/>
              </a:lnSpc>
            </a:pP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N =</a:t>
            </a:r>
            <a:r>
              <a:rPr sz="36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3600" b="1" spc="-7" baseline="25462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endParaRPr sz="3600" baseline="25462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1881" y="461581"/>
            <a:ext cx="23793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Пример</a:t>
            </a:r>
            <a:r>
              <a:rPr b="1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7335" y="1283638"/>
            <a:ext cx="7958455" cy="503936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algn="just">
              <a:lnSpc>
                <a:spcPct val="80000"/>
              </a:lnSpc>
              <a:spcBef>
                <a:spcPts val="820"/>
              </a:spcBef>
            </a:pPr>
            <a:r>
              <a:rPr sz="3000" spc="-15" dirty="0">
                <a:latin typeface="Calibri"/>
                <a:cs typeface="Calibri"/>
              </a:rPr>
              <a:t>Какое количество </a:t>
            </a:r>
            <a:r>
              <a:rPr sz="3000" spc="-5" dirty="0">
                <a:latin typeface="Calibri"/>
                <a:cs typeface="Calibri"/>
              </a:rPr>
              <a:t>информации несёт </a:t>
            </a:r>
            <a:r>
              <a:rPr sz="3000" dirty="0">
                <a:latin typeface="Calibri"/>
                <a:cs typeface="Calibri"/>
              </a:rPr>
              <a:t>1 </a:t>
            </a:r>
            <a:r>
              <a:rPr sz="3000" spc="-10" dirty="0">
                <a:latin typeface="Calibri"/>
                <a:cs typeface="Calibri"/>
              </a:rPr>
              <a:t>буква </a:t>
            </a:r>
            <a:r>
              <a:rPr sz="3000" dirty="0">
                <a:latin typeface="Calibri"/>
                <a:cs typeface="Calibri"/>
              </a:rPr>
              <a:t>в  </a:t>
            </a:r>
            <a:r>
              <a:rPr sz="3000" spc="-15" dirty="0">
                <a:latin typeface="Calibri"/>
                <a:cs typeface="Calibri"/>
              </a:rPr>
              <a:t>русском </a:t>
            </a:r>
            <a:r>
              <a:rPr sz="3000" spc="-5" dirty="0">
                <a:latin typeface="Calibri"/>
                <a:cs typeface="Calibri"/>
              </a:rPr>
              <a:t>алфавите, </a:t>
            </a:r>
            <a:r>
              <a:rPr sz="3000" dirty="0">
                <a:latin typeface="Calibri"/>
                <a:cs typeface="Calibri"/>
              </a:rPr>
              <a:t>если не </a:t>
            </a:r>
            <a:r>
              <a:rPr sz="3000" spc="-10" dirty="0">
                <a:latin typeface="Calibri"/>
                <a:cs typeface="Calibri"/>
              </a:rPr>
              <a:t>использовать</a:t>
            </a:r>
            <a:r>
              <a:rPr sz="3000" spc="-12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букву  </a:t>
            </a:r>
            <a:r>
              <a:rPr sz="3000" spc="-5" dirty="0">
                <a:latin typeface="Calibri"/>
                <a:cs typeface="Calibri"/>
              </a:rPr>
              <a:t>ё.</a:t>
            </a:r>
            <a:endParaRPr sz="3000" dirty="0">
              <a:latin typeface="Calibri"/>
              <a:cs typeface="Calibri"/>
            </a:endParaRPr>
          </a:p>
          <a:p>
            <a:pPr marL="12700" marR="3152140">
              <a:lnSpc>
                <a:spcPct val="100000"/>
              </a:lnSpc>
              <a:spcBef>
                <a:spcPts val="1200"/>
              </a:spcBef>
              <a:tabLst>
                <a:tab pos="1266825" algn="l"/>
              </a:tabLst>
            </a:pP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Дано: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N = 33 – 1 = 32</a:t>
            </a:r>
            <a:r>
              <a:rPr sz="3000" spc="-10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символа  </a:t>
            </a: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Найти:</a:t>
            </a:r>
            <a:r>
              <a:rPr sz="3000" spc="-5" dirty="0">
                <a:latin typeface="Calibri"/>
                <a:cs typeface="Calibri"/>
              </a:rPr>
              <a:t>	</a:t>
            </a:r>
            <a:r>
              <a:rPr sz="3000" dirty="0">
                <a:latin typeface="Calibri"/>
                <a:cs typeface="Calibri"/>
              </a:rPr>
              <a:t>i -</a:t>
            </a:r>
            <a:r>
              <a:rPr sz="3000" spc="-3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?</a:t>
            </a:r>
          </a:p>
          <a:p>
            <a:pPr marL="12700">
              <a:lnSpc>
                <a:spcPct val="100000"/>
              </a:lnSpc>
            </a:pPr>
            <a:r>
              <a:rPr sz="30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Решение:</a:t>
            </a:r>
            <a:endParaRPr sz="3000" dirty="0">
              <a:latin typeface="Calibri"/>
              <a:cs typeface="Calibri"/>
            </a:endParaRPr>
          </a:p>
          <a:p>
            <a:pPr marL="355600" marR="577215">
              <a:lnSpc>
                <a:spcPct val="100299"/>
              </a:lnSpc>
              <a:spcBef>
                <a:spcPts val="1895"/>
              </a:spcBef>
              <a:tabLst>
                <a:tab pos="1557655" algn="l"/>
              </a:tabLst>
            </a:pPr>
            <a:r>
              <a:rPr sz="3000" spc="-35" dirty="0">
                <a:latin typeface="Calibri"/>
                <a:cs typeface="Calibri"/>
              </a:rPr>
              <a:t>т.к. </a:t>
            </a:r>
            <a:r>
              <a:rPr sz="3300" b="1" dirty="0">
                <a:solidFill>
                  <a:srgbClr val="006FC0"/>
                </a:solidFill>
                <a:latin typeface="Calibri"/>
                <a:cs typeface="Calibri"/>
              </a:rPr>
              <a:t>N = </a:t>
            </a:r>
            <a:r>
              <a:rPr sz="3300" b="1" spc="-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sz="3300" b="1" spc="-7" baseline="25252" dirty="0">
                <a:solidFill>
                  <a:srgbClr val="006FC0"/>
                </a:solidFill>
                <a:latin typeface="Calibri"/>
                <a:cs typeface="Calibri"/>
              </a:rPr>
              <a:t>i </a:t>
            </a:r>
            <a:r>
              <a:rPr sz="3000" dirty="0">
                <a:latin typeface="Calibri"/>
                <a:cs typeface="Calibri"/>
              </a:rPr>
              <a:t>; N=33-1=32(мощность </a:t>
            </a:r>
            <a:r>
              <a:rPr sz="3000" spc="-5" dirty="0">
                <a:latin typeface="Calibri"/>
                <a:cs typeface="Calibri"/>
              </a:rPr>
              <a:t>алфавита)  </a:t>
            </a:r>
            <a:r>
              <a:rPr sz="3000" dirty="0">
                <a:latin typeface="Calibri"/>
                <a:cs typeface="Calibri"/>
              </a:rPr>
              <a:t>32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=</a:t>
            </a:r>
            <a:r>
              <a:rPr sz="3000" spc="10" dirty="0">
                <a:latin typeface="Calibri"/>
                <a:cs typeface="Calibri"/>
              </a:rPr>
              <a:t> </a:t>
            </a:r>
            <a:r>
              <a:rPr sz="3000" dirty="0">
                <a:latin typeface="Calibri"/>
                <a:cs typeface="Calibri"/>
              </a:rPr>
              <a:t>2</a:t>
            </a:r>
            <a:r>
              <a:rPr sz="3000" baseline="25000" dirty="0">
                <a:latin typeface="Calibri"/>
                <a:cs typeface="Calibri"/>
              </a:rPr>
              <a:t>i	</a:t>
            </a:r>
            <a:r>
              <a:rPr sz="3000" dirty="0">
                <a:latin typeface="Calibri"/>
                <a:cs typeface="Calibri"/>
              </a:rPr>
              <a:t>b = 5</a:t>
            </a:r>
            <a:r>
              <a:rPr sz="3000" spc="-20" dirty="0">
                <a:latin typeface="Calibri"/>
                <a:cs typeface="Calibri"/>
              </a:rPr>
              <a:t> </a:t>
            </a:r>
            <a:r>
              <a:rPr sz="3000" spc="-5" dirty="0">
                <a:latin typeface="Calibri"/>
                <a:cs typeface="Calibri"/>
              </a:rPr>
              <a:t>(бит)</a:t>
            </a:r>
            <a:endParaRPr sz="3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450" dirty="0">
              <a:latin typeface="Times New Roman"/>
              <a:cs typeface="Times New Roman"/>
            </a:endParaRPr>
          </a:p>
          <a:p>
            <a:pPr marL="927100" marR="1991360" indent="-914400">
              <a:lnSpc>
                <a:spcPts val="2880"/>
              </a:lnSpc>
              <a:spcBef>
                <a:spcPts val="5"/>
              </a:spcBef>
            </a:pPr>
            <a:r>
              <a:rPr sz="3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Ответ:</a:t>
            </a:r>
            <a:r>
              <a:rPr sz="3000" spc="-5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каждый </a:t>
            </a:r>
            <a:r>
              <a:rPr sz="3000" spc="-15" dirty="0">
                <a:latin typeface="Calibri"/>
                <a:cs typeface="Calibri"/>
              </a:rPr>
              <a:t>символ </a:t>
            </a:r>
            <a:r>
              <a:rPr sz="3000" spc="-5" dirty="0">
                <a:latin typeface="Calibri"/>
                <a:cs typeface="Calibri"/>
              </a:rPr>
              <a:t>несёт </a:t>
            </a:r>
            <a:r>
              <a:rPr sz="3000" dirty="0">
                <a:latin typeface="Calibri"/>
                <a:cs typeface="Calibri"/>
              </a:rPr>
              <a:t>5</a:t>
            </a:r>
            <a:r>
              <a:rPr sz="3000" spc="-90" dirty="0">
                <a:latin typeface="Calibri"/>
                <a:cs typeface="Calibri"/>
              </a:rPr>
              <a:t> </a:t>
            </a:r>
            <a:r>
              <a:rPr sz="3000" spc="-10" dirty="0">
                <a:latin typeface="Calibri"/>
                <a:cs typeface="Calibri"/>
              </a:rPr>
              <a:t>битов  </a:t>
            </a:r>
            <a:r>
              <a:rPr sz="3000" spc="-5" dirty="0">
                <a:latin typeface="Calibri"/>
                <a:cs typeface="Calibri"/>
              </a:rPr>
              <a:t>информации.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24716" y="329796"/>
            <a:ext cx="23793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Пример</a:t>
            </a:r>
            <a:r>
              <a:rPr b="1" spc="-9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07335" y="1151430"/>
            <a:ext cx="7844155" cy="5219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Calibri"/>
                <a:cs typeface="Calibri"/>
              </a:rPr>
              <a:t>Оценим информационный объём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слова</a:t>
            </a:r>
            <a:endParaRPr sz="2700" dirty="0">
              <a:latin typeface="Calibri"/>
              <a:cs typeface="Calibri"/>
            </a:endParaRPr>
          </a:p>
          <a:p>
            <a:pPr marL="355600" marR="157480">
              <a:lnSpc>
                <a:spcPct val="80000"/>
              </a:lnSpc>
              <a:spcBef>
                <a:spcPts val="645"/>
              </a:spcBef>
            </a:pPr>
            <a:r>
              <a:rPr sz="2700" spc="-10" dirty="0">
                <a:latin typeface="Calibri"/>
                <a:cs typeface="Calibri"/>
              </a:rPr>
              <a:t>«информатика», </a:t>
            </a:r>
            <a:r>
              <a:rPr sz="2700" spc="-5" dirty="0">
                <a:latin typeface="Calibri"/>
                <a:cs typeface="Calibri"/>
              </a:rPr>
              <a:t>если </a:t>
            </a:r>
            <a:r>
              <a:rPr sz="2700" dirty="0">
                <a:latin typeface="Calibri"/>
                <a:cs typeface="Calibri"/>
              </a:rPr>
              <a:t>вес </a:t>
            </a:r>
            <a:r>
              <a:rPr sz="2700" spc="-20" dirty="0">
                <a:latin typeface="Calibri"/>
                <a:cs typeface="Calibri"/>
              </a:rPr>
              <a:t>одного </a:t>
            </a:r>
            <a:r>
              <a:rPr sz="2700" spc="-10" dirty="0">
                <a:latin typeface="Calibri"/>
                <a:cs typeface="Calibri"/>
              </a:rPr>
              <a:t>символа </a:t>
            </a:r>
            <a:r>
              <a:rPr sz="2700" spc="-5" dirty="0">
                <a:latin typeface="Calibri"/>
                <a:cs typeface="Calibri"/>
              </a:rPr>
              <a:t>равен </a:t>
            </a:r>
            <a:r>
              <a:rPr sz="2700" dirty="0">
                <a:latin typeface="Calibri"/>
                <a:cs typeface="Calibri"/>
              </a:rPr>
              <a:t>1  </a:t>
            </a:r>
            <a:r>
              <a:rPr sz="2700" spc="-25" dirty="0">
                <a:latin typeface="Calibri"/>
                <a:cs typeface="Calibri"/>
              </a:rPr>
              <a:t>байт.</a:t>
            </a:r>
            <a:endParaRPr sz="2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7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Дано: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И н ф о р м а т и к</a:t>
            </a:r>
            <a:r>
              <a:rPr sz="2700" b="1" spc="-195" dirty="0">
                <a:latin typeface="Calibri"/>
                <a:cs typeface="Calibri"/>
              </a:rPr>
              <a:t> </a:t>
            </a:r>
            <a:r>
              <a:rPr sz="2700" b="1" dirty="0">
                <a:latin typeface="Calibri"/>
                <a:cs typeface="Calibri"/>
              </a:rPr>
              <a:t>а</a:t>
            </a:r>
            <a:endParaRPr sz="2700" dirty="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tabLst>
                <a:tab pos="2150110" algn="l"/>
                <a:tab pos="2552700" algn="l"/>
                <a:tab pos="2955290" algn="l"/>
                <a:tab pos="4079875" algn="l"/>
                <a:tab pos="4480560" algn="l"/>
                <a:tab pos="4884420" algn="l"/>
              </a:tabLst>
            </a:pPr>
            <a:r>
              <a:rPr sz="2700" dirty="0">
                <a:latin typeface="Calibri"/>
                <a:cs typeface="Calibri"/>
              </a:rPr>
              <a:t>i	=	1	б а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й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т	=	8	б и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т</a:t>
            </a:r>
          </a:p>
          <a:p>
            <a:pPr marL="12700">
              <a:lnSpc>
                <a:spcPct val="100000"/>
              </a:lnSpc>
              <a:tabLst>
                <a:tab pos="1143000" algn="l"/>
              </a:tabLst>
            </a:pPr>
            <a:r>
              <a:rPr sz="27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Найти:</a:t>
            </a:r>
            <a:r>
              <a:rPr sz="2700" spc="-5" dirty="0">
                <a:latin typeface="Calibri"/>
                <a:cs typeface="Calibri"/>
              </a:rPr>
              <a:t>	</a:t>
            </a:r>
            <a:r>
              <a:rPr sz="2700" dirty="0">
                <a:latin typeface="Calibri"/>
                <a:cs typeface="Calibri"/>
              </a:rPr>
              <a:t>I -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?</a:t>
            </a: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7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Решение</a:t>
            </a:r>
            <a:r>
              <a:rPr sz="2700" spc="-10" dirty="0">
                <a:latin typeface="Calibri"/>
                <a:cs typeface="Calibri"/>
              </a:rPr>
              <a:t>:</a:t>
            </a:r>
            <a:endParaRPr sz="2700" dirty="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320"/>
              </a:spcBef>
            </a:pPr>
            <a:r>
              <a:rPr sz="2700" spc="-55" dirty="0">
                <a:latin typeface="Calibri"/>
                <a:cs typeface="Calibri"/>
              </a:rPr>
              <a:t>т. </a:t>
            </a:r>
            <a:r>
              <a:rPr sz="2700" spc="-5" dirty="0">
                <a:latin typeface="Calibri"/>
                <a:cs typeface="Calibri"/>
              </a:rPr>
              <a:t>к. </a:t>
            </a:r>
            <a:r>
              <a:rPr sz="2700" b="1" dirty="0">
                <a:solidFill>
                  <a:srgbClr val="006FC0"/>
                </a:solidFill>
                <a:latin typeface="Times New Roman"/>
                <a:cs typeface="Times New Roman"/>
              </a:rPr>
              <a:t>I </a:t>
            </a:r>
            <a:r>
              <a:rPr sz="2700" b="1" dirty="0">
                <a:solidFill>
                  <a:srgbClr val="006FC0"/>
                </a:solidFill>
                <a:latin typeface="Calibri"/>
                <a:cs typeface="Calibri"/>
              </a:rPr>
              <a:t>= i </a:t>
            </a:r>
            <a:r>
              <a:rPr sz="2700" b="1" dirty="0">
                <a:solidFill>
                  <a:srgbClr val="006FC0"/>
                </a:solidFill>
                <a:latin typeface="Times New Roman"/>
                <a:cs typeface="Times New Roman"/>
              </a:rPr>
              <a:t>× K</a:t>
            </a:r>
            <a:r>
              <a:rPr sz="2700" b="1" spc="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2700" b="1" dirty="0">
                <a:solidFill>
                  <a:srgbClr val="0D0D0D"/>
                </a:solidFill>
                <a:latin typeface="Times New Roman"/>
                <a:cs typeface="Times New Roman"/>
              </a:rPr>
              <a:t>;</a:t>
            </a:r>
            <a:endParaRPr sz="2700" dirty="0">
              <a:latin typeface="Times New Roman"/>
              <a:cs typeface="Times New Roman"/>
            </a:endParaRPr>
          </a:p>
          <a:p>
            <a:pPr marL="354965" marR="5080">
              <a:lnSpc>
                <a:spcPts val="2590"/>
              </a:lnSpc>
              <a:spcBef>
                <a:spcPts val="630"/>
              </a:spcBef>
            </a:pPr>
            <a:r>
              <a:rPr sz="2700" dirty="0">
                <a:latin typeface="Calibri"/>
                <a:cs typeface="Calibri"/>
              </a:rPr>
              <a:t>K = </a:t>
            </a:r>
            <a:r>
              <a:rPr sz="2700" spc="-5" dirty="0">
                <a:latin typeface="Calibri"/>
                <a:cs typeface="Calibri"/>
              </a:rPr>
              <a:t>11 </a:t>
            </a:r>
            <a:r>
              <a:rPr sz="2700" spc="-10" dirty="0">
                <a:latin typeface="Calibri"/>
                <a:cs typeface="Calibri"/>
              </a:rPr>
              <a:t>символов </a:t>
            </a:r>
            <a:r>
              <a:rPr sz="2700" dirty="0">
                <a:latin typeface="Times New Roman"/>
                <a:cs typeface="Times New Roman"/>
              </a:rPr>
              <a:t>=&gt; I </a:t>
            </a:r>
            <a:r>
              <a:rPr sz="2700" dirty="0">
                <a:latin typeface="Calibri"/>
                <a:cs typeface="Calibri"/>
              </a:rPr>
              <a:t>= 1</a:t>
            </a:r>
            <a:r>
              <a:rPr sz="2700" dirty="0">
                <a:latin typeface="Times New Roman"/>
                <a:cs typeface="Times New Roman"/>
              </a:rPr>
              <a:t>×</a:t>
            </a:r>
            <a:r>
              <a:rPr sz="2700" dirty="0">
                <a:latin typeface="Calibri"/>
                <a:cs typeface="Calibri"/>
              </a:rPr>
              <a:t>11 = </a:t>
            </a:r>
            <a:r>
              <a:rPr sz="2700" spc="-5" dirty="0">
                <a:latin typeface="Calibri"/>
                <a:cs typeface="Calibri"/>
              </a:rPr>
              <a:t>11(байт) </a:t>
            </a:r>
            <a:r>
              <a:rPr sz="2700" dirty="0">
                <a:latin typeface="Calibri"/>
                <a:cs typeface="Calibri"/>
              </a:rPr>
              <a:t>= 11 </a:t>
            </a:r>
            <a:r>
              <a:rPr sz="2700" dirty="0">
                <a:latin typeface="Times New Roman"/>
                <a:cs typeface="Times New Roman"/>
              </a:rPr>
              <a:t>× </a:t>
            </a:r>
            <a:r>
              <a:rPr sz="2700" dirty="0">
                <a:latin typeface="Calibri"/>
                <a:cs typeface="Calibri"/>
              </a:rPr>
              <a:t>8 =</a:t>
            </a:r>
            <a:r>
              <a:rPr sz="2700" spc="-18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88  </a:t>
            </a:r>
            <a:r>
              <a:rPr sz="2700" spc="-5" dirty="0">
                <a:latin typeface="Calibri"/>
                <a:cs typeface="Calibri"/>
              </a:rPr>
              <a:t>(бит)</a:t>
            </a:r>
            <a:endParaRPr sz="2700" dirty="0">
              <a:latin typeface="Calibri"/>
              <a:cs typeface="Calibri"/>
            </a:endParaRPr>
          </a:p>
          <a:p>
            <a:pPr marL="354965" marR="788670" indent="-342900">
              <a:lnSpc>
                <a:spcPct val="80000"/>
              </a:lnSpc>
              <a:spcBef>
                <a:spcPts val="1870"/>
              </a:spcBef>
              <a:tabLst>
                <a:tab pos="1085215" algn="l"/>
                <a:tab pos="1571625" algn="l"/>
                <a:tab pos="2273300" algn="l"/>
              </a:tabLst>
            </a:pPr>
            <a:r>
              <a:rPr sz="27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Ответ:</a:t>
            </a:r>
            <a:r>
              <a:rPr sz="2700" spc="-5" dirty="0">
                <a:latin typeface="Calibri"/>
                <a:cs typeface="Calibri"/>
              </a:rPr>
              <a:t>	информационный объём слова равен 11  байтам	</a:t>
            </a:r>
            <a:r>
              <a:rPr sz="2700" dirty="0">
                <a:latin typeface="Calibri"/>
                <a:cs typeface="Calibri"/>
              </a:rPr>
              <a:t>или	</a:t>
            </a:r>
            <a:r>
              <a:rPr sz="2700" spc="-5" dirty="0">
                <a:latin typeface="Calibri"/>
                <a:cs typeface="Calibri"/>
              </a:rPr>
              <a:t>88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битам.</a:t>
            </a:r>
            <a:endParaRPr sz="27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1881" y="324262"/>
            <a:ext cx="23793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Пример</a:t>
            </a:r>
            <a:r>
              <a:rPr b="1" spc="-9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8774" y="1230487"/>
            <a:ext cx="7821295" cy="5054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>
              <a:lnSpc>
                <a:spcPts val="2400"/>
              </a:lnSpc>
              <a:spcBef>
                <a:spcPts val="675"/>
              </a:spcBef>
            </a:pPr>
            <a:r>
              <a:rPr sz="2500" spc="-5" dirty="0">
                <a:latin typeface="Calibri"/>
                <a:cs typeface="Calibri"/>
              </a:rPr>
              <a:t>Брошюра </a:t>
            </a:r>
            <a:r>
              <a:rPr sz="2500" spc="-20" dirty="0">
                <a:latin typeface="Calibri"/>
                <a:cs typeface="Calibri"/>
              </a:rPr>
              <a:t>содержит </a:t>
            </a:r>
            <a:r>
              <a:rPr sz="2500" spc="-5" dirty="0">
                <a:latin typeface="Calibri"/>
                <a:cs typeface="Calibri"/>
              </a:rPr>
              <a:t>4 страницы, на </a:t>
            </a:r>
            <a:r>
              <a:rPr sz="2500" spc="-20" dirty="0">
                <a:latin typeface="Calibri"/>
                <a:cs typeface="Calibri"/>
              </a:rPr>
              <a:t>каждой </a:t>
            </a:r>
            <a:r>
              <a:rPr sz="2500" spc="-10" dirty="0">
                <a:latin typeface="Calibri"/>
                <a:cs typeface="Calibri"/>
              </a:rPr>
              <a:t>странице </a:t>
            </a:r>
            <a:r>
              <a:rPr sz="2500" spc="-5" dirty="0">
                <a:latin typeface="Calibri"/>
                <a:cs typeface="Calibri"/>
              </a:rPr>
              <a:t>–  </a:t>
            </a:r>
            <a:r>
              <a:rPr sz="2500" spc="-10" dirty="0">
                <a:latin typeface="Calibri"/>
                <a:cs typeface="Calibri"/>
              </a:rPr>
              <a:t>40 </a:t>
            </a:r>
            <a:r>
              <a:rPr sz="2500" spc="-5" dirty="0">
                <a:latin typeface="Calibri"/>
                <a:cs typeface="Calibri"/>
              </a:rPr>
              <a:t>строк, в </a:t>
            </a:r>
            <a:r>
              <a:rPr sz="2500" spc="-20" dirty="0">
                <a:latin typeface="Calibri"/>
                <a:cs typeface="Calibri"/>
              </a:rPr>
              <a:t>каждой </a:t>
            </a:r>
            <a:r>
              <a:rPr sz="2500" spc="-10" dirty="0">
                <a:latin typeface="Calibri"/>
                <a:cs typeface="Calibri"/>
              </a:rPr>
              <a:t>строке </a:t>
            </a:r>
            <a:r>
              <a:rPr sz="2500" spc="-5" dirty="0">
                <a:latin typeface="Calibri"/>
                <a:cs typeface="Calibri"/>
              </a:rPr>
              <a:t>– </a:t>
            </a:r>
            <a:r>
              <a:rPr sz="2500" spc="-10" dirty="0">
                <a:latin typeface="Calibri"/>
                <a:cs typeface="Calibri"/>
              </a:rPr>
              <a:t>60 символов </a:t>
            </a:r>
            <a:r>
              <a:rPr sz="2500" spc="-5" dirty="0">
                <a:latin typeface="Calibri"/>
                <a:cs typeface="Calibri"/>
              </a:rPr>
              <a:t>(включая  </a:t>
            </a:r>
            <a:r>
              <a:rPr sz="2500" spc="-10" dirty="0">
                <a:latin typeface="Calibri"/>
                <a:cs typeface="Calibri"/>
              </a:rPr>
              <a:t>пробелы </a:t>
            </a:r>
            <a:r>
              <a:rPr sz="2500" spc="-20" dirty="0">
                <a:latin typeface="Calibri"/>
                <a:cs typeface="Calibri"/>
              </a:rPr>
              <a:t>между </a:t>
            </a:r>
            <a:r>
              <a:rPr sz="2500" spc="-5" dirty="0">
                <a:latin typeface="Calibri"/>
                <a:cs typeface="Calibri"/>
              </a:rPr>
              <a:t>словами). Вес </a:t>
            </a:r>
            <a:r>
              <a:rPr sz="2500" spc="-20" dirty="0">
                <a:latin typeface="Calibri"/>
                <a:cs typeface="Calibri"/>
              </a:rPr>
              <a:t>одного </a:t>
            </a:r>
            <a:r>
              <a:rPr sz="2500" spc="-15" dirty="0">
                <a:latin typeface="Calibri"/>
                <a:cs typeface="Calibri"/>
              </a:rPr>
              <a:t>символа </a:t>
            </a:r>
            <a:r>
              <a:rPr sz="2500" dirty="0">
                <a:latin typeface="Calibri"/>
                <a:cs typeface="Calibri"/>
              </a:rPr>
              <a:t>равен </a:t>
            </a:r>
            <a:r>
              <a:rPr sz="2500" spc="-5" dirty="0">
                <a:latin typeface="Calibri"/>
                <a:cs typeface="Calibri"/>
              </a:rPr>
              <a:t>1  байт Вычислить информационный объем</a:t>
            </a:r>
            <a:r>
              <a:rPr sz="2500" spc="-20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текста.</a:t>
            </a:r>
            <a:endParaRPr sz="2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05840" algn="l"/>
                <a:tab pos="1303020" algn="l"/>
                <a:tab pos="1685289" algn="l"/>
                <a:tab pos="2069464" algn="l"/>
              </a:tabLst>
            </a:pP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Дано:</a:t>
            </a:r>
            <a:r>
              <a:rPr sz="2500" spc="-5" dirty="0">
                <a:latin typeface="Calibri"/>
                <a:cs typeface="Calibri"/>
              </a:rPr>
              <a:t>	i	=	1	б а й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т</a:t>
            </a:r>
            <a:endParaRPr sz="2500" dirty="0">
              <a:latin typeface="Calibri"/>
              <a:cs typeface="Calibri"/>
            </a:endParaRPr>
          </a:p>
          <a:p>
            <a:pPr marL="926465">
              <a:lnSpc>
                <a:spcPct val="100000"/>
              </a:lnSpc>
            </a:pPr>
            <a:r>
              <a:rPr sz="2500" spc="-5" dirty="0">
                <a:latin typeface="Calibri"/>
                <a:cs typeface="Calibri"/>
              </a:rPr>
              <a:t>4 страницы, </a:t>
            </a:r>
            <a:r>
              <a:rPr sz="2500" spc="-10" dirty="0">
                <a:latin typeface="Calibri"/>
                <a:cs typeface="Calibri"/>
              </a:rPr>
              <a:t>40 </a:t>
            </a:r>
            <a:r>
              <a:rPr sz="2500" spc="-5" dirty="0">
                <a:latin typeface="Calibri"/>
                <a:cs typeface="Calibri"/>
              </a:rPr>
              <a:t>строк на стр., </a:t>
            </a:r>
            <a:r>
              <a:rPr sz="2500" spc="-10" dirty="0">
                <a:latin typeface="Calibri"/>
                <a:cs typeface="Calibri"/>
              </a:rPr>
              <a:t>60 символов </a:t>
            </a:r>
            <a:r>
              <a:rPr sz="2500" spc="-5" dirty="0">
                <a:latin typeface="Calibri"/>
                <a:cs typeface="Calibri"/>
              </a:rPr>
              <a:t>в стр.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056005" algn="l"/>
              </a:tabLst>
            </a:pP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Найти:</a:t>
            </a:r>
            <a:r>
              <a:rPr sz="2500" spc="-10" dirty="0">
                <a:latin typeface="Calibri"/>
                <a:cs typeface="Calibri"/>
              </a:rPr>
              <a:t>	</a:t>
            </a:r>
            <a:r>
              <a:rPr sz="2500" spc="-5" dirty="0">
                <a:latin typeface="Calibri"/>
                <a:cs typeface="Calibri"/>
              </a:rPr>
              <a:t>I -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?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Решение:</a:t>
            </a:r>
            <a:endParaRPr sz="2500" dirty="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buAutoNum type="arabicParenR"/>
              <a:tabLst>
                <a:tab pos="527685" algn="l"/>
                <a:tab pos="528320" algn="l"/>
              </a:tabLst>
            </a:pPr>
            <a:r>
              <a:rPr sz="2500" spc="-10" dirty="0">
                <a:latin typeface="Calibri"/>
                <a:cs typeface="Calibri"/>
              </a:rPr>
              <a:t>40</a:t>
            </a:r>
            <a:r>
              <a:rPr sz="2500" spc="-10" dirty="0">
                <a:latin typeface="Times New Roman"/>
                <a:cs typeface="Times New Roman"/>
              </a:rPr>
              <a:t>×</a:t>
            </a:r>
            <a:r>
              <a:rPr sz="2500" spc="-10" dirty="0">
                <a:latin typeface="Calibri"/>
                <a:cs typeface="Calibri"/>
              </a:rPr>
              <a:t>60=2400 (символов) </a:t>
            </a:r>
            <a:r>
              <a:rPr sz="2500" spc="-5" dirty="0">
                <a:latin typeface="Calibri"/>
                <a:cs typeface="Calibri"/>
              </a:rPr>
              <a:t>– на 1</a:t>
            </a:r>
            <a:r>
              <a:rPr sz="2500" spc="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странице</a:t>
            </a:r>
            <a:endParaRPr sz="2500" dirty="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buAutoNum type="arabicParenR"/>
              <a:tabLst>
                <a:tab pos="527685" algn="l"/>
                <a:tab pos="528320" algn="l"/>
              </a:tabLst>
            </a:pPr>
            <a:r>
              <a:rPr sz="2500" spc="-10" dirty="0">
                <a:latin typeface="Calibri"/>
                <a:cs typeface="Calibri"/>
              </a:rPr>
              <a:t>2400</a:t>
            </a:r>
            <a:r>
              <a:rPr sz="2500" spc="-10" dirty="0">
                <a:latin typeface="Times New Roman"/>
                <a:cs typeface="Times New Roman"/>
              </a:rPr>
              <a:t>×</a:t>
            </a:r>
            <a:r>
              <a:rPr sz="2500" spc="-10" dirty="0">
                <a:latin typeface="Calibri"/>
                <a:cs typeface="Calibri"/>
              </a:rPr>
              <a:t>4=9600 (символов) </a:t>
            </a:r>
            <a:r>
              <a:rPr sz="2500" spc="-5" dirty="0">
                <a:latin typeface="Calibri"/>
                <a:cs typeface="Calibri"/>
              </a:rPr>
              <a:t>– в</a:t>
            </a:r>
            <a:r>
              <a:rPr sz="2500" spc="4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брошюре</a:t>
            </a:r>
            <a:endParaRPr sz="2500" dirty="0">
              <a:latin typeface="Calibri"/>
              <a:cs typeface="Calibri"/>
            </a:endParaRPr>
          </a:p>
          <a:p>
            <a:pPr marL="527685" marR="144145" indent="-514984">
              <a:lnSpc>
                <a:spcPts val="2400"/>
              </a:lnSpc>
              <a:spcBef>
                <a:spcPts val="580"/>
              </a:spcBef>
              <a:buAutoNum type="arabicParenR"/>
              <a:tabLst>
                <a:tab pos="527685" algn="l"/>
                <a:tab pos="528320" algn="l"/>
              </a:tabLst>
            </a:pPr>
            <a:r>
              <a:rPr sz="2500" spc="-5" dirty="0">
                <a:latin typeface="Times New Roman"/>
                <a:cs typeface="Times New Roman"/>
              </a:rPr>
              <a:t>1 </a:t>
            </a:r>
            <a:r>
              <a:rPr sz="2500" spc="-10" dirty="0">
                <a:latin typeface="Times New Roman"/>
                <a:cs typeface="Times New Roman"/>
              </a:rPr>
              <a:t>байт×</a:t>
            </a:r>
            <a:r>
              <a:rPr sz="2500" spc="-10" dirty="0">
                <a:latin typeface="Calibri"/>
                <a:cs typeface="Calibri"/>
              </a:rPr>
              <a:t>9600 </a:t>
            </a:r>
            <a:r>
              <a:rPr sz="2500" spc="-5" dirty="0">
                <a:latin typeface="Times New Roman"/>
                <a:cs typeface="Times New Roman"/>
              </a:rPr>
              <a:t>= </a:t>
            </a:r>
            <a:r>
              <a:rPr sz="2500" spc="-10" dirty="0">
                <a:latin typeface="Calibri"/>
                <a:cs typeface="Calibri"/>
              </a:rPr>
              <a:t>9600 </a:t>
            </a:r>
            <a:r>
              <a:rPr sz="2500" spc="-5" dirty="0">
                <a:latin typeface="Calibri"/>
                <a:cs typeface="Calibri"/>
              </a:rPr>
              <a:t>(</a:t>
            </a:r>
            <a:r>
              <a:rPr sz="2500" spc="-5" dirty="0">
                <a:latin typeface="Times New Roman"/>
                <a:cs typeface="Times New Roman"/>
              </a:rPr>
              <a:t>байт)- </a:t>
            </a:r>
            <a:r>
              <a:rPr sz="2500" spc="-5" dirty="0">
                <a:latin typeface="Calibri"/>
                <a:cs typeface="Calibri"/>
              </a:rPr>
              <a:t>информационный объем  </a:t>
            </a:r>
            <a:r>
              <a:rPr sz="2500" spc="-10" dirty="0">
                <a:latin typeface="Calibri"/>
                <a:cs typeface="Calibri"/>
              </a:rPr>
              <a:t>текста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500" spc="-5" dirty="0">
                <a:latin typeface="Calibri"/>
                <a:cs typeface="Calibri"/>
              </a:rPr>
              <a:t>Ответ: </a:t>
            </a:r>
            <a:r>
              <a:rPr sz="2500" spc="-10" dirty="0">
                <a:latin typeface="Calibri"/>
                <a:cs typeface="Calibri"/>
              </a:rPr>
              <a:t>9600</a:t>
            </a:r>
            <a:r>
              <a:rPr sz="2500" spc="3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байт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81881" y="461581"/>
            <a:ext cx="237934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Пример</a:t>
            </a:r>
            <a:r>
              <a:rPr b="1" spc="-95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30859C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285396"/>
            <a:ext cx="7950834" cy="54356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4965" marR="5080">
              <a:lnSpc>
                <a:spcPts val="2400"/>
              </a:lnSpc>
              <a:spcBef>
                <a:spcPts val="675"/>
              </a:spcBef>
            </a:pPr>
            <a:r>
              <a:rPr sz="2500" spc="-10" dirty="0">
                <a:latin typeface="Calibri"/>
                <a:cs typeface="Calibri"/>
              </a:rPr>
              <a:t>Для </a:t>
            </a:r>
            <a:r>
              <a:rPr sz="2500" spc="-5" dirty="0">
                <a:latin typeface="Calibri"/>
                <a:cs typeface="Calibri"/>
              </a:rPr>
              <a:t>записи </a:t>
            </a:r>
            <a:r>
              <a:rPr sz="2500" spc="-10" dirty="0">
                <a:latin typeface="Calibri"/>
                <a:cs typeface="Calibri"/>
              </a:rPr>
              <a:t>текста использовали 256-ти символьный  </a:t>
            </a:r>
            <a:r>
              <a:rPr sz="2500" spc="-15" dirty="0">
                <a:latin typeface="Calibri"/>
                <a:cs typeface="Calibri"/>
              </a:rPr>
              <a:t>алфавит. </a:t>
            </a:r>
            <a:r>
              <a:rPr sz="2500" spc="-10" dirty="0">
                <a:latin typeface="Calibri"/>
                <a:cs typeface="Calibri"/>
              </a:rPr>
              <a:t>Каждая </a:t>
            </a:r>
            <a:r>
              <a:rPr sz="2500" spc="-5" dirty="0">
                <a:latin typeface="Calibri"/>
                <a:cs typeface="Calibri"/>
              </a:rPr>
              <a:t>страница </a:t>
            </a:r>
            <a:r>
              <a:rPr sz="2500" spc="-20" dirty="0">
                <a:latin typeface="Calibri"/>
                <a:cs typeface="Calibri"/>
              </a:rPr>
              <a:t>содержит </a:t>
            </a:r>
            <a:r>
              <a:rPr sz="2500" spc="-5" dirty="0">
                <a:latin typeface="Calibri"/>
                <a:cs typeface="Calibri"/>
              </a:rPr>
              <a:t>30 строк по 70  </a:t>
            </a:r>
            <a:r>
              <a:rPr sz="2500" spc="-10" dirty="0">
                <a:latin typeface="Calibri"/>
                <a:cs typeface="Calibri"/>
              </a:rPr>
              <a:t>символов </a:t>
            </a:r>
            <a:r>
              <a:rPr sz="2500" spc="-5" dirty="0">
                <a:latin typeface="Calibri"/>
                <a:cs typeface="Calibri"/>
              </a:rPr>
              <a:t>в </a:t>
            </a:r>
            <a:r>
              <a:rPr sz="2500" spc="-10" dirty="0">
                <a:latin typeface="Calibri"/>
                <a:cs typeface="Calibri"/>
              </a:rPr>
              <a:t>строке. </a:t>
            </a:r>
            <a:r>
              <a:rPr sz="2500" spc="-15" dirty="0">
                <a:latin typeface="Calibri"/>
                <a:cs typeface="Calibri"/>
              </a:rPr>
              <a:t>Какой </a:t>
            </a:r>
            <a:r>
              <a:rPr sz="2500" spc="-5" dirty="0">
                <a:latin typeface="Calibri"/>
                <a:cs typeface="Calibri"/>
              </a:rPr>
              <a:t>объем </a:t>
            </a:r>
            <a:r>
              <a:rPr sz="2500" spc="-10" dirty="0">
                <a:latin typeface="Calibri"/>
                <a:cs typeface="Calibri"/>
              </a:rPr>
              <a:t>информации </a:t>
            </a:r>
            <a:r>
              <a:rPr sz="2500" spc="-25" dirty="0">
                <a:latin typeface="Calibri"/>
                <a:cs typeface="Calibri"/>
              </a:rPr>
              <a:t>содержат  </a:t>
            </a:r>
            <a:r>
              <a:rPr sz="2500" spc="-5" dirty="0">
                <a:latin typeface="Calibri"/>
                <a:cs typeface="Calibri"/>
              </a:rPr>
              <a:t>5 страниц</a:t>
            </a:r>
            <a:r>
              <a:rPr sz="2500" spc="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текста?</a:t>
            </a:r>
            <a:endParaRPr sz="25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05840" algn="l"/>
                <a:tab pos="1434465" algn="l"/>
                <a:tab pos="1816735" algn="l"/>
                <a:tab pos="2674620" algn="l"/>
              </a:tabLst>
            </a:pPr>
            <a:r>
              <a:rPr sz="25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Дано:</a:t>
            </a:r>
            <a:r>
              <a:rPr sz="2500" spc="-5" dirty="0">
                <a:latin typeface="Calibri"/>
                <a:cs typeface="Calibri"/>
              </a:rPr>
              <a:t>	N	=	2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5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6	с и м в о л о</a:t>
            </a:r>
            <a:r>
              <a:rPr sz="2500" spc="204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в</a:t>
            </a:r>
            <a:endParaRPr sz="2500" dirty="0">
              <a:latin typeface="Calibri"/>
              <a:cs typeface="Calibri"/>
            </a:endParaRPr>
          </a:p>
          <a:p>
            <a:pPr marL="926465">
              <a:lnSpc>
                <a:spcPct val="100000"/>
              </a:lnSpc>
            </a:pPr>
            <a:r>
              <a:rPr sz="2500" spc="-5" dirty="0">
                <a:latin typeface="Calibri"/>
                <a:cs typeface="Calibri"/>
              </a:rPr>
              <a:t>5 </a:t>
            </a:r>
            <a:r>
              <a:rPr sz="2500" spc="10" dirty="0">
                <a:latin typeface="Calibri"/>
                <a:cs typeface="Calibri"/>
              </a:rPr>
              <a:t>страниц, </a:t>
            </a:r>
            <a:r>
              <a:rPr sz="2500" spc="-10" dirty="0">
                <a:latin typeface="Calibri"/>
                <a:cs typeface="Calibri"/>
              </a:rPr>
              <a:t>30 </a:t>
            </a:r>
            <a:r>
              <a:rPr sz="2500" spc="-5" dirty="0">
                <a:latin typeface="Calibri"/>
                <a:cs typeface="Calibri"/>
              </a:rPr>
              <a:t>строк на стр., </a:t>
            </a:r>
            <a:r>
              <a:rPr sz="2500" spc="-10" dirty="0">
                <a:latin typeface="Calibri"/>
                <a:cs typeface="Calibri"/>
              </a:rPr>
              <a:t>70 символов </a:t>
            </a:r>
            <a:r>
              <a:rPr sz="2500" spc="-5" dirty="0">
                <a:latin typeface="Calibri"/>
                <a:cs typeface="Calibri"/>
              </a:rPr>
              <a:t>в</a:t>
            </a:r>
            <a:r>
              <a:rPr sz="2500" spc="-15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стр.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1056005" algn="l"/>
              </a:tabLst>
            </a:pP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Найти:</a:t>
            </a:r>
            <a:r>
              <a:rPr sz="2500" spc="-10" dirty="0">
                <a:latin typeface="Calibri"/>
                <a:cs typeface="Calibri"/>
              </a:rPr>
              <a:t>	</a:t>
            </a:r>
            <a:r>
              <a:rPr sz="2500" spc="-5" dirty="0">
                <a:latin typeface="Calibri"/>
                <a:cs typeface="Calibri"/>
              </a:rPr>
              <a:t>I -</a:t>
            </a:r>
            <a:r>
              <a:rPr sz="2500" spc="-1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?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5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Решение:</a:t>
            </a:r>
            <a:endParaRPr sz="2500" dirty="0">
              <a:latin typeface="Calibri"/>
              <a:cs typeface="Calibri"/>
            </a:endParaRPr>
          </a:p>
          <a:p>
            <a:pPr marL="527685" indent="-514984">
              <a:lnSpc>
                <a:spcPct val="100000"/>
              </a:lnSpc>
              <a:buAutoNum type="arabicPeriod"/>
              <a:tabLst>
                <a:tab pos="527685" algn="l"/>
                <a:tab pos="528320" algn="l"/>
                <a:tab pos="1637030" algn="l"/>
              </a:tabLst>
            </a:pPr>
            <a:r>
              <a:rPr sz="2500" spc="-10" dirty="0">
                <a:latin typeface="Calibri"/>
                <a:cs typeface="Calibri"/>
              </a:rPr>
              <a:t>256</a:t>
            </a:r>
            <a:r>
              <a:rPr sz="2500" spc="-5" dirty="0">
                <a:latin typeface="Calibri"/>
                <a:cs typeface="Calibri"/>
              </a:rPr>
              <a:t> =</a:t>
            </a:r>
            <a:r>
              <a:rPr sz="2500" spc="2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2	i = 8 (бит) – </a:t>
            </a:r>
            <a:r>
              <a:rPr sz="2500" spc="-10" dirty="0">
                <a:latin typeface="Calibri"/>
                <a:cs typeface="Calibri"/>
              </a:rPr>
              <a:t>инф. </a:t>
            </a:r>
            <a:r>
              <a:rPr sz="2500" dirty="0">
                <a:latin typeface="Calibri"/>
                <a:cs typeface="Calibri"/>
              </a:rPr>
              <a:t>вес </a:t>
            </a:r>
            <a:r>
              <a:rPr sz="2500" spc="-5" dirty="0">
                <a:latin typeface="Calibri"/>
                <a:cs typeface="Calibri"/>
              </a:rPr>
              <a:t>1</a:t>
            </a:r>
            <a:r>
              <a:rPr sz="2500" spc="2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символа;</a:t>
            </a:r>
            <a:endParaRPr sz="2500" dirty="0">
              <a:latin typeface="Calibri"/>
              <a:cs typeface="Calibri"/>
            </a:endParaRPr>
          </a:p>
          <a:p>
            <a:pPr marL="527685" marR="66675" indent="-514984">
              <a:lnSpc>
                <a:spcPts val="2400"/>
              </a:lnSpc>
              <a:spcBef>
                <a:spcPts val="58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500" spc="-5" dirty="0">
                <a:latin typeface="Calibri"/>
                <a:cs typeface="Calibri"/>
              </a:rPr>
              <a:t>30 </a:t>
            </a:r>
            <a:r>
              <a:rPr sz="2500" spc="-10" dirty="0">
                <a:latin typeface="Times New Roman"/>
                <a:cs typeface="Times New Roman"/>
              </a:rPr>
              <a:t>×</a:t>
            </a:r>
            <a:r>
              <a:rPr sz="2500" spc="-10" dirty="0">
                <a:latin typeface="Calibri"/>
                <a:cs typeface="Calibri"/>
              </a:rPr>
              <a:t>70</a:t>
            </a:r>
            <a:r>
              <a:rPr sz="2500" spc="-10" dirty="0">
                <a:latin typeface="Times New Roman"/>
                <a:cs typeface="Times New Roman"/>
              </a:rPr>
              <a:t>×</a:t>
            </a:r>
            <a:r>
              <a:rPr sz="2500" spc="-10" dirty="0">
                <a:latin typeface="Calibri"/>
                <a:cs typeface="Calibri"/>
              </a:rPr>
              <a:t>5 </a:t>
            </a:r>
            <a:r>
              <a:rPr sz="2500" spc="-5" dirty="0">
                <a:latin typeface="Calibri"/>
                <a:cs typeface="Calibri"/>
              </a:rPr>
              <a:t>= </a:t>
            </a:r>
            <a:r>
              <a:rPr sz="2500" spc="-10" dirty="0">
                <a:latin typeface="Calibri"/>
                <a:cs typeface="Calibri"/>
              </a:rPr>
              <a:t>10500 (символов) </a:t>
            </a:r>
            <a:r>
              <a:rPr sz="2500" spc="-5" dirty="0">
                <a:latin typeface="Calibri"/>
                <a:cs typeface="Calibri"/>
              </a:rPr>
              <a:t>– </a:t>
            </a:r>
            <a:r>
              <a:rPr sz="2500" spc="-15" dirty="0">
                <a:latin typeface="Calibri"/>
                <a:cs typeface="Calibri"/>
              </a:rPr>
              <a:t>количество </a:t>
            </a:r>
            <a:r>
              <a:rPr sz="2500" spc="-10" dirty="0">
                <a:latin typeface="Calibri"/>
                <a:cs typeface="Calibri"/>
              </a:rPr>
              <a:t>символов </a:t>
            </a:r>
            <a:r>
              <a:rPr sz="2500" spc="-5" dirty="0">
                <a:latin typeface="Calibri"/>
                <a:cs typeface="Calibri"/>
              </a:rPr>
              <a:t>в  </a:t>
            </a:r>
            <a:r>
              <a:rPr sz="2500" spc="-15" dirty="0">
                <a:latin typeface="Calibri"/>
                <a:cs typeface="Calibri"/>
              </a:rPr>
              <a:t>тексте;</a:t>
            </a:r>
            <a:endParaRPr sz="25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527685" algn="l"/>
              </a:tabLst>
            </a:pPr>
            <a:r>
              <a:rPr sz="2500" spc="-5" dirty="0">
                <a:latin typeface="Calibri"/>
                <a:cs typeface="Calibri"/>
              </a:rPr>
              <a:t>3.	</a:t>
            </a:r>
            <a:r>
              <a:rPr sz="2500" spc="-10" dirty="0">
                <a:latin typeface="Calibri"/>
                <a:cs typeface="Calibri"/>
              </a:rPr>
              <a:t>10500 </a:t>
            </a:r>
            <a:r>
              <a:rPr sz="2500" spc="-5" dirty="0">
                <a:latin typeface="Times New Roman"/>
                <a:cs typeface="Times New Roman"/>
              </a:rPr>
              <a:t>× 8 = 84000 (бит) – инф.</a:t>
            </a:r>
            <a:r>
              <a:rPr sz="2500" spc="70" dirty="0">
                <a:latin typeface="Times New Roman"/>
                <a:cs typeface="Times New Roman"/>
              </a:rPr>
              <a:t> </a:t>
            </a:r>
            <a:r>
              <a:rPr sz="2500" spc="-15" dirty="0">
                <a:latin typeface="Times New Roman"/>
                <a:cs typeface="Times New Roman"/>
              </a:rPr>
              <a:t>объем</a:t>
            </a:r>
            <a:endParaRPr sz="25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500" spc="-5" dirty="0">
                <a:latin typeface="Calibri"/>
                <a:cs typeface="Calibri"/>
              </a:rPr>
              <a:t>Ответ: </a:t>
            </a:r>
            <a:r>
              <a:rPr sz="2500" spc="-5" dirty="0">
                <a:latin typeface="Times New Roman"/>
                <a:cs typeface="Times New Roman"/>
              </a:rPr>
              <a:t>84000</a:t>
            </a:r>
            <a:r>
              <a:rPr sz="2500" spc="-1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бит</a:t>
            </a:r>
            <a:endParaRPr sz="2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Домашнее</a:t>
            </a:r>
            <a:r>
              <a:rPr spc="-60" dirty="0"/>
              <a:t> </a:t>
            </a:r>
            <a:r>
              <a:rPr spc="-5" dirty="0"/>
              <a:t>задание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510385"/>
            <a:ext cx="7769860" cy="3024546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4400" spc="-5" dirty="0">
                <a:latin typeface="Calibri"/>
                <a:cs typeface="Calibri"/>
              </a:rPr>
              <a:t>§1.</a:t>
            </a:r>
            <a:r>
              <a:rPr lang="ru-RU" sz="4400" spc="-5" dirty="0">
                <a:latin typeface="Calibri"/>
                <a:cs typeface="Calibri"/>
              </a:rPr>
              <a:t>5</a:t>
            </a:r>
            <a:r>
              <a:rPr sz="4400" spc="10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читать</a:t>
            </a:r>
            <a:endParaRPr sz="4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4400" spc="-20" dirty="0">
                <a:latin typeface="Calibri"/>
                <a:cs typeface="Calibri"/>
              </a:rPr>
              <a:t>Формулы, </a:t>
            </a:r>
            <a:r>
              <a:rPr sz="4400" spc="-10" dirty="0">
                <a:latin typeface="Calibri"/>
                <a:cs typeface="Calibri"/>
              </a:rPr>
              <a:t>единицы</a:t>
            </a:r>
            <a:r>
              <a:rPr sz="4400" spc="10" dirty="0">
                <a:latin typeface="Calibri"/>
                <a:cs typeface="Calibri"/>
              </a:rPr>
              <a:t> </a:t>
            </a:r>
            <a:r>
              <a:rPr sz="4400" spc="-5" dirty="0">
                <a:latin typeface="Calibri"/>
                <a:cs typeface="Calibri"/>
              </a:rPr>
              <a:t>учить!</a:t>
            </a:r>
            <a:endParaRPr sz="4400" dirty="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4400" dirty="0">
                <a:latin typeface="Calibri"/>
                <a:cs typeface="Calibri"/>
              </a:rPr>
              <a:t>№</a:t>
            </a:r>
            <a:r>
              <a:rPr sz="4400" dirty="0">
                <a:solidFill>
                  <a:srgbClr val="C00000"/>
                </a:solidFill>
                <a:latin typeface="Calibri"/>
                <a:cs typeface="Calibri"/>
              </a:rPr>
              <a:t>5, </a:t>
            </a:r>
            <a:r>
              <a:rPr lang="ru-RU" sz="4400" dirty="0">
                <a:solidFill>
                  <a:srgbClr val="C00000"/>
                </a:solidFill>
                <a:latin typeface="Calibri"/>
                <a:cs typeface="Calibri"/>
              </a:rPr>
              <a:t>6, </a:t>
            </a:r>
            <a:r>
              <a:rPr sz="4400" spc="-5" dirty="0">
                <a:solidFill>
                  <a:srgbClr val="C00000"/>
                </a:solidFill>
                <a:latin typeface="Calibri"/>
                <a:cs typeface="Calibri"/>
              </a:rPr>
              <a:t>7, </a:t>
            </a:r>
            <a:r>
              <a:rPr sz="4400" dirty="0">
                <a:latin typeface="Calibri"/>
                <a:cs typeface="Calibri"/>
              </a:rPr>
              <a:t>8</a:t>
            </a:r>
            <a:r>
              <a:rPr lang="ru-RU" sz="4400" dirty="0">
                <a:latin typeface="Calibri"/>
                <a:cs typeface="Calibri"/>
              </a:rPr>
              <a:t>-11</a:t>
            </a:r>
            <a:r>
              <a:rPr sz="4400" dirty="0">
                <a:latin typeface="Calibri"/>
                <a:cs typeface="Calibri"/>
              </a:rPr>
              <a:t> после параграфа </a:t>
            </a:r>
            <a:r>
              <a:rPr sz="4400" spc="-5" dirty="0">
                <a:latin typeface="Calibri"/>
                <a:cs typeface="Calibri"/>
              </a:rPr>
              <a:t>письменно</a:t>
            </a:r>
            <a:r>
              <a:rPr sz="4400" spc="-70" dirty="0">
                <a:latin typeface="Calibri"/>
                <a:cs typeface="Calibri"/>
              </a:rPr>
              <a:t> </a:t>
            </a:r>
            <a:r>
              <a:rPr sz="4400" dirty="0">
                <a:latin typeface="Calibri"/>
                <a:cs typeface="Calibri"/>
              </a:rPr>
              <a:t>в  </a:t>
            </a:r>
            <a:r>
              <a:rPr sz="4400" spc="-10" dirty="0">
                <a:latin typeface="Calibri"/>
                <a:cs typeface="Calibri"/>
              </a:rPr>
              <a:t>тетради</a:t>
            </a:r>
            <a:endParaRPr sz="4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223BE0E-E315-4238-9C31-B1D1FA085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57" y="228601"/>
            <a:ext cx="7595648" cy="1231106"/>
          </a:xfrm>
        </p:spPr>
        <p:txBody>
          <a:bodyPr/>
          <a:lstStyle/>
          <a:p>
            <a:r>
              <a:rPr lang="ru-RU" dirty="0"/>
              <a:t>Проверка домашнего задания</a:t>
            </a:r>
            <a:br>
              <a:rPr lang="ru-RU" dirty="0"/>
            </a:br>
            <a:r>
              <a:rPr lang="ru-RU" sz="3600" b="1" dirty="0"/>
              <a:t>№8 стр.41</a:t>
            </a:r>
            <a:endParaRPr lang="ru-RU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A94DEC-1831-46FA-83B1-43DFD354D9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4476"/>
            <a:ext cx="9144000" cy="308232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FFB72B-265D-4FEE-A78E-D581ABC83D27}"/>
              </a:ext>
            </a:extLst>
          </p:cNvPr>
          <p:cNvSpPr txBox="1"/>
          <p:nvPr/>
        </p:nvSpPr>
        <p:spPr>
          <a:xfrm>
            <a:off x="3581400" y="3419888"/>
            <a:ext cx="1906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24 576 : 8 = </a:t>
            </a:r>
            <a:r>
              <a:rPr lang="ru-RU" sz="2000" b="1" dirty="0">
                <a:solidFill>
                  <a:srgbClr val="00B050"/>
                </a:solidFill>
              </a:rPr>
              <a:t>3 072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917CEF-8751-4FF1-8A2A-E0AC89D3F1CF}"/>
              </a:ext>
            </a:extLst>
          </p:cNvPr>
          <p:cNvSpPr txBox="1"/>
          <p:nvPr/>
        </p:nvSpPr>
        <p:spPr>
          <a:xfrm>
            <a:off x="5715000" y="3419888"/>
            <a:ext cx="1640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3072 : 1024 = </a:t>
            </a:r>
            <a:r>
              <a:rPr lang="ru-RU" sz="2000" b="1" dirty="0">
                <a:solidFill>
                  <a:srgbClr val="00B050"/>
                </a:solidFill>
              </a:rPr>
              <a:t>3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9C6E3E-AB29-433E-82A7-4FF20EDDA127}"/>
              </a:ext>
            </a:extLst>
          </p:cNvPr>
          <p:cNvSpPr txBox="1"/>
          <p:nvPr/>
        </p:nvSpPr>
        <p:spPr>
          <a:xfrm>
            <a:off x="1600200" y="3896198"/>
            <a:ext cx="1919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2028 * 8 = </a:t>
            </a:r>
            <a:r>
              <a:rPr lang="ru-RU" sz="2000" b="1" dirty="0">
                <a:solidFill>
                  <a:srgbClr val="00B050"/>
                </a:solidFill>
              </a:rPr>
              <a:t>16 384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765A9E-1511-4B20-9999-D8A0D6C2582E}"/>
              </a:ext>
            </a:extLst>
          </p:cNvPr>
          <p:cNvSpPr txBox="1"/>
          <p:nvPr/>
        </p:nvSpPr>
        <p:spPr>
          <a:xfrm>
            <a:off x="3581400" y="4352036"/>
            <a:ext cx="1963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1,5 * 1024 = </a:t>
            </a:r>
            <a:r>
              <a:rPr lang="ru-RU" sz="2000" b="1" dirty="0">
                <a:solidFill>
                  <a:srgbClr val="00B050"/>
                </a:solidFill>
              </a:rPr>
              <a:t>1536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60685A-F4A3-4415-B94C-04A068F379B4}"/>
              </a:ext>
            </a:extLst>
          </p:cNvPr>
          <p:cNvSpPr txBox="1"/>
          <p:nvPr/>
        </p:nvSpPr>
        <p:spPr>
          <a:xfrm>
            <a:off x="5715000" y="3877088"/>
            <a:ext cx="1640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2028 : 1024 = </a:t>
            </a:r>
            <a:r>
              <a:rPr lang="ru-RU" sz="2000" b="1" dirty="0">
                <a:solidFill>
                  <a:srgbClr val="00B050"/>
                </a:solidFill>
              </a:rPr>
              <a:t>2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BE6EAA-6831-49CB-9D30-EF1384DBE45C}"/>
              </a:ext>
            </a:extLst>
          </p:cNvPr>
          <p:cNvSpPr txBox="1"/>
          <p:nvPr/>
        </p:nvSpPr>
        <p:spPr>
          <a:xfrm>
            <a:off x="1622121" y="4344411"/>
            <a:ext cx="19191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1536 * 8 = </a:t>
            </a:r>
            <a:r>
              <a:rPr lang="ru-RU" sz="2000" b="1" dirty="0">
                <a:solidFill>
                  <a:srgbClr val="00B050"/>
                </a:solidFill>
              </a:rPr>
              <a:t>12 288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66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8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15EEF-F220-40C3-BDA2-810B9B2A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1231106"/>
          </a:xfrm>
        </p:spPr>
        <p:txBody>
          <a:bodyPr/>
          <a:lstStyle/>
          <a:p>
            <a:r>
              <a:rPr lang="ru-RU" dirty="0"/>
              <a:t>Проверка домашнего задания</a:t>
            </a:r>
            <a:br>
              <a:rPr lang="ru-RU" dirty="0"/>
            </a:br>
            <a:r>
              <a:rPr lang="ru-RU" sz="3600" b="1" dirty="0"/>
              <a:t>№9 стр.41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20A6B7-8410-4213-AF3D-D8D59384A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78" y="1640687"/>
            <a:ext cx="8001000" cy="1268908"/>
          </a:xfrm>
          <a:prstGeom prst="rect">
            <a:avLst/>
          </a:prstGeom>
        </p:spPr>
      </p:pic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401CB173-2AB6-4C74-9B41-BF514351D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7108652"/>
              </p:ext>
            </p:extLst>
          </p:nvPr>
        </p:nvGraphicFramePr>
        <p:xfrm>
          <a:off x="418578" y="3090576"/>
          <a:ext cx="8542655" cy="30432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16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6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8894">
                <a:tc>
                  <a:txBody>
                    <a:bodyPr/>
                    <a:lstStyle/>
                    <a:p>
                      <a:pPr marL="90805">
                        <a:lnSpc>
                          <a:spcPts val="3350"/>
                        </a:lnSpc>
                        <a:spcBef>
                          <a:spcPts val="175"/>
                        </a:spcBef>
                      </a:pPr>
                      <a:r>
                        <a:rPr sz="2800" b="1" u="heavy" spc="-5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Дано:</a:t>
                      </a:r>
                      <a:endParaRPr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ts val="3829"/>
                        </a:lnSpc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en-US" sz="320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</a:t>
                      </a:r>
                      <a:r>
                        <a:rPr sz="3200" spc="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32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lang="ru-RU" sz="3200" spc="-3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айт</a:t>
                      </a:r>
                      <a:r>
                        <a:rPr lang="ru-RU" sz="32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=3000бит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 = 500 </a:t>
                      </a:r>
                      <a:r>
                        <a:rPr lang="ru-RU" sz="3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u="heavy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Решение:</a:t>
                      </a:r>
                      <a:endParaRPr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= </a:t>
                      </a:r>
                      <a:r>
                        <a:rPr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 K	=&gt;	</a:t>
                      </a:r>
                      <a:r>
                        <a:rPr lang="en-US"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=I :</a:t>
                      </a:r>
                      <a:r>
                        <a:rPr lang="ru-RU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ru-RU" sz="28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lang="en-US"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ru-RU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r>
                        <a:rPr lang="en-US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: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6 (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бит)</a:t>
                      </a:r>
                      <a:endParaRPr lang="ru-RU" sz="28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525"/>
                        </a:spcBef>
                        <a:tabLst>
                          <a:tab pos="1631950" algn="l"/>
                          <a:tab pos="2217420" algn="l"/>
                        </a:tabLst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sz="2775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2775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=&gt;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sz="2800" b="1" spc="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775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sz="2775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6</a:t>
                      </a:r>
                      <a:r>
                        <a:rPr lang="ru-RU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4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24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имвола</a:t>
                      </a:r>
                      <a:r>
                        <a:rPr sz="24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30">
                <a:tc>
                  <a:txBody>
                    <a:bodyPr/>
                    <a:lstStyle/>
                    <a:p>
                      <a:pPr marL="91440">
                        <a:lnSpc>
                          <a:spcPts val="3800"/>
                        </a:lnSpc>
                      </a:pP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91440">
                        <a:lnSpc>
                          <a:spcPts val="3800"/>
                        </a:lnSpc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?</a:t>
                      </a:r>
                    </a:p>
                    <a:p>
                      <a:pPr marL="91440">
                        <a:lnSpc>
                          <a:spcPts val="3800"/>
                        </a:lnSpc>
                      </a:pPr>
                      <a:endParaRPr lang="ru-RU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65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D4FFECE6-5C8C-4500-97F0-24E751CB7A7E}"/>
              </a:ext>
            </a:extLst>
          </p:cNvPr>
          <p:cNvSpPr txBox="1"/>
          <p:nvPr/>
        </p:nvSpPr>
        <p:spPr>
          <a:xfrm>
            <a:off x="533400" y="6166139"/>
            <a:ext cx="7086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7030A0"/>
                </a:solidFill>
                <a:latin typeface="Calibri"/>
                <a:cs typeface="Calibri"/>
              </a:rPr>
              <a:t>Ответ: </a:t>
            </a: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6 бит – вес 1 символа, мощность алфавита 64 символа</a:t>
            </a:r>
            <a:endParaRPr sz="1800" b="1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2456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15EEF-F220-40C3-BDA2-810B9B2A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1231106"/>
          </a:xfrm>
        </p:spPr>
        <p:txBody>
          <a:bodyPr/>
          <a:lstStyle/>
          <a:p>
            <a:r>
              <a:rPr lang="ru-RU" dirty="0"/>
              <a:t>Проверка домашнего задания</a:t>
            </a:r>
            <a:br>
              <a:rPr lang="ru-RU" dirty="0"/>
            </a:br>
            <a:r>
              <a:rPr lang="ru-RU" sz="3600" b="1" dirty="0"/>
              <a:t>№10 стр.41</a:t>
            </a:r>
            <a:endParaRPr lang="ru-RU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401CB173-2AB6-4C74-9B41-BF514351D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785702"/>
              </p:ext>
            </p:extLst>
          </p:nvPr>
        </p:nvGraphicFramePr>
        <p:xfrm>
          <a:off x="418578" y="3090576"/>
          <a:ext cx="8649222" cy="34055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53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8894">
                <a:tc>
                  <a:txBody>
                    <a:bodyPr/>
                    <a:lstStyle/>
                    <a:p>
                      <a:pPr marL="90805">
                        <a:lnSpc>
                          <a:spcPts val="3350"/>
                        </a:lnSpc>
                        <a:spcBef>
                          <a:spcPts val="175"/>
                        </a:spcBef>
                      </a:pPr>
                      <a:r>
                        <a:rPr sz="2800" b="1" u="heavy" spc="-5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Дано:</a:t>
                      </a:r>
                      <a:endParaRPr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ts val="3829"/>
                        </a:lnSpc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320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</a:t>
                      </a:r>
                      <a:r>
                        <a:rPr lang="ru-RU" sz="320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символа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К=</a:t>
                      </a:r>
                      <a:r>
                        <a:rPr lang="ru-RU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3200" b="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×40×60=7200</a:t>
                      </a:r>
                      <a:r>
                        <a:rPr lang="ru-RU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симв.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u="heavy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Решение:</a:t>
                      </a:r>
                      <a:endParaRPr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lang="pt-BR" sz="32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pt-BR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32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pt-BR" sz="32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pt-BR" sz="3200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pt-BR" sz="32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=&gt; </a:t>
                      </a:r>
                      <a:r>
                        <a:rPr lang="ru-RU" sz="32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</a:t>
                      </a:r>
                      <a:r>
                        <a:rPr lang="pt-BR" sz="3200" b="1" spc="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32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pt-BR" sz="32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3200" b="1" baseline="2552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3200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= 6</a:t>
                      </a:r>
                      <a:r>
                        <a:rPr lang="pt-BR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</a:t>
                      </a:r>
                      <a:r>
                        <a:rPr lang="pt-BR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8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= </a:t>
                      </a:r>
                      <a:r>
                        <a:rPr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 K	</a:t>
                      </a:r>
                      <a:endParaRPr lang="ru-RU" sz="28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I= </a:t>
                      </a:r>
                      <a:r>
                        <a:rPr lang="en-US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r>
                        <a:rPr lang="en-US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7200 = 43200 (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бит)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5400 (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байт)</a:t>
                      </a:r>
                      <a:endParaRPr lang="ru-RU" sz="28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525"/>
                        </a:spcBef>
                        <a:tabLst>
                          <a:tab pos="1631950" algn="l"/>
                          <a:tab pos="2217420" algn="l"/>
                        </a:tabLst>
                      </a:pPr>
                      <a:r>
                        <a:rPr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30">
                <a:tc>
                  <a:txBody>
                    <a:bodyPr/>
                    <a:lstStyle/>
                    <a:p>
                      <a:pPr marL="91440">
                        <a:lnSpc>
                          <a:spcPts val="3800"/>
                        </a:lnSpc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байтах) 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91440">
                        <a:lnSpc>
                          <a:spcPts val="3800"/>
                        </a:lnSpc>
                      </a:pPr>
                      <a:endParaRPr lang="ru-RU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65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D4FFECE6-5C8C-4500-97F0-24E751CB7A7E}"/>
              </a:ext>
            </a:extLst>
          </p:cNvPr>
          <p:cNvSpPr txBox="1"/>
          <p:nvPr/>
        </p:nvSpPr>
        <p:spPr>
          <a:xfrm>
            <a:off x="533400" y="6166139"/>
            <a:ext cx="7086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7030A0"/>
                </a:solidFill>
                <a:latin typeface="Calibri"/>
                <a:cs typeface="Calibri"/>
              </a:rPr>
              <a:t>Ответ: </a:t>
            </a:r>
            <a:r>
              <a:rPr lang="ru-RU" b="1" dirty="0">
                <a:solidFill>
                  <a:srgbClr val="7030A0"/>
                </a:solidFill>
                <a:latin typeface="Times New Roman"/>
                <a:cs typeface="Times New Roman"/>
              </a:rPr>
              <a:t>5400 </a:t>
            </a:r>
            <a:r>
              <a:rPr lang="ru-RU" sz="1800" b="1" dirty="0">
                <a:solidFill>
                  <a:srgbClr val="7030A0"/>
                </a:solidFill>
                <a:latin typeface="Times New Roman"/>
                <a:cs typeface="Times New Roman"/>
              </a:rPr>
              <a:t>байт объем информации</a:t>
            </a:r>
            <a:endParaRPr sz="1800" b="1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D1E224-4DDF-4CA7-9B37-4C3057917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38" y="1492065"/>
            <a:ext cx="8797495" cy="132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5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715EEF-F220-40C3-BDA2-810B9B2A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1231106"/>
          </a:xfrm>
        </p:spPr>
        <p:txBody>
          <a:bodyPr/>
          <a:lstStyle/>
          <a:p>
            <a:r>
              <a:rPr lang="ru-RU" dirty="0"/>
              <a:t>Проверка домашнего задания</a:t>
            </a:r>
            <a:br>
              <a:rPr lang="ru-RU" dirty="0"/>
            </a:br>
            <a:r>
              <a:rPr lang="ru-RU" sz="3600" b="1" dirty="0"/>
              <a:t>№11 стр.41</a:t>
            </a:r>
            <a:endParaRPr lang="ru-RU" dirty="0"/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401CB173-2AB6-4C74-9B41-BF514351DD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659009"/>
              </p:ext>
            </p:extLst>
          </p:nvPr>
        </p:nvGraphicFramePr>
        <p:xfrm>
          <a:off x="418578" y="3090576"/>
          <a:ext cx="8725422" cy="33153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43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1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78894">
                <a:tc>
                  <a:txBody>
                    <a:bodyPr/>
                    <a:lstStyle/>
                    <a:p>
                      <a:pPr marL="90805">
                        <a:lnSpc>
                          <a:spcPts val="3350"/>
                        </a:lnSpc>
                        <a:spcBef>
                          <a:spcPts val="175"/>
                        </a:spcBef>
                      </a:pPr>
                      <a:r>
                        <a:rPr sz="2800" b="1" u="heavy" spc="-5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Дано:</a:t>
                      </a:r>
                      <a:endParaRPr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ts val="3829"/>
                        </a:lnSpc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320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9000</a:t>
                      </a:r>
                      <a:r>
                        <a:rPr lang="ru-RU" sz="320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байт= 72000 бит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3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К=</a:t>
                      </a:r>
                      <a:r>
                        <a:rPr lang="ru-RU" sz="3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3200" b="0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×40×60=14 400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символа в сообщении</a:t>
                      </a:r>
                      <a:endParaRPr sz="3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400" b="1" u="heavy" spc="-1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Решение:</a:t>
                      </a:r>
                      <a:endParaRPr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= </a:t>
                      </a:r>
                      <a:r>
                        <a:rPr lang="en-US"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 K	=&gt;	</a:t>
                      </a:r>
                      <a:r>
                        <a:rPr lang="en-US"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=I : K</a:t>
                      </a:r>
                    </a:p>
                    <a:p>
                      <a:pPr marL="90805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15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31950" algn="l"/>
                          <a:tab pos="2217420" algn="l"/>
                        </a:tabLst>
                        <a:defRPr/>
                      </a:pPr>
                      <a:r>
                        <a:rPr lang="en-US" sz="28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ru-RU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72 000</a:t>
                      </a:r>
                      <a:r>
                        <a:rPr lang="en-US" sz="2800" spc="-3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: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14 400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ru-RU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бит)</a:t>
                      </a:r>
                      <a:endParaRPr lang="ru-RU" sz="2000" b="1" spc="-5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525"/>
                        </a:spcBef>
                        <a:tabLst>
                          <a:tab pos="1631950" algn="l"/>
                          <a:tab pos="2217420" algn="l"/>
                        </a:tabLst>
                      </a:pP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800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=&gt; N</a:t>
                      </a:r>
                      <a:r>
                        <a:rPr lang="en-US" sz="2800" b="1" spc="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2800" b="1" spc="1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800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800" b="1" baseline="2552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 =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</a:t>
                      </a:r>
                      <a:r>
                        <a:rPr lang="ru-RU" sz="2400" b="1" spc="-5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имвола</a:t>
                      </a:r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525"/>
                        </a:spcBef>
                        <a:tabLst>
                          <a:tab pos="1631950" algn="l"/>
                          <a:tab pos="2217420" algn="l"/>
                        </a:tabLst>
                      </a:pPr>
                      <a:r>
                        <a:rPr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0330">
                <a:tc>
                  <a:txBody>
                    <a:bodyPr/>
                    <a:lstStyle/>
                    <a:p>
                      <a:pPr marL="91440">
                        <a:lnSpc>
                          <a:spcPts val="3800"/>
                        </a:lnSpc>
                      </a:pPr>
                      <a:r>
                        <a:rPr lang="en-US" sz="36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ru-RU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</a:p>
                    <a:p>
                      <a:pPr marL="91440">
                        <a:lnSpc>
                          <a:spcPts val="3800"/>
                        </a:lnSpc>
                      </a:pPr>
                      <a:r>
                        <a:rPr lang="en-US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 </a:t>
                      </a:r>
                      <a:r>
                        <a:rPr lang="ru-RU" sz="3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?</a:t>
                      </a:r>
                    </a:p>
                    <a:p>
                      <a:pPr marL="91440">
                        <a:lnSpc>
                          <a:spcPts val="3800"/>
                        </a:lnSpc>
                      </a:pPr>
                      <a:endParaRPr lang="ru-RU" sz="3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651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4">
            <a:extLst>
              <a:ext uri="{FF2B5EF4-FFF2-40B4-BE49-F238E27FC236}">
                <a16:creationId xmlns:a16="http://schemas.microsoft.com/office/drawing/2014/main" id="{D4FFECE6-5C8C-4500-97F0-24E751CB7A7E}"/>
              </a:ext>
            </a:extLst>
          </p:cNvPr>
          <p:cNvSpPr txBox="1"/>
          <p:nvPr/>
        </p:nvSpPr>
        <p:spPr>
          <a:xfrm>
            <a:off x="533400" y="6166139"/>
            <a:ext cx="708660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b="1" spc="-5" dirty="0">
                <a:solidFill>
                  <a:srgbClr val="7030A0"/>
                </a:solidFill>
                <a:cs typeface="Calibri"/>
              </a:rPr>
              <a:t>Ответ: </a:t>
            </a:r>
            <a:r>
              <a:rPr lang="ru-RU" b="1" dirty="0">
                <a:solidFill>
                  <a:srgbClr val="7030A0"/>
                </a:solidFill>
                <a:latin typeface="Times New Roman"/>
                <a:cs typeface="Times New Roman"/>
              </a:rPr>
              <a:t>5 бит – вес 1 символа, мощность алфавита 32 символа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C03D13-647D-4BE2-9DEB-E60F561C5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10882"/>
            <a:ext cx="8238995" cy="145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5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E7E7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957</Words>
  <Application>Microsoft Office PowerPoint</Application>
  <PresentationFormat>Экран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Презентация PowerPoint</vt:lpstr>
      <vt:lpstr>Единицы измерения информации</vt:lpstr>
      <vt:lpstr>Пример</vt:lpstr>
      <vt:lpstr>Алфавит</vt:lpstr>
      <vt:lpstr>Двоичный алфавит</vt:lpstr>
      <vt:lpstr>Мощность алфавита</vt:lpstr>
      <vt:lpstr>Пример 1</vt:lpstr>
      <vt:lpstr>Пример 2</vt:lpstr>
      <vt:lpstr>Пример 3</vt:lpstr>
      <vt:lpstr>Пример 4</vt:lpstr>
      <vt:lpstr>Домашнее задание</vt:lpstr>
      <vt:lpstr>Проверка домашнего задания №8 стр.41</vt:lpstr>
      <vt:lpstr>Проверка домашнего задания №9 стр.41</vt:lpstr>
      <vt:lpstr>Проверка домашнего задания №10 стр.41</vt:lpstr>
      <vt:lpstr>Проверка домашнего задания №11 стр.41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«Информация  и  её  измерение»</dc:title>
  <cp:lastModifiedBy>Иван Смирнов</cp:lastModifiedBy>
  <cp:revision>24</cp:revision>
  <dcterms:created xsi:type="dcterms:W3CDTF">2024-12-08T09:29:59Z</dcterms:created>
  <dcterms:modified xsi:type="dcterms:W3CDTF">2025-10-08T19:55:17Z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2023-11-24T00:00:00Z</vt:filetime>
  </property>
  <property fmtid="{D5CDD505-2E9C-101B-9397-08002B2CF9AE}" pid="3" name="Creator">
    <vt:lpwstr>Acrobat PDFMaker 21 для PowerPoint</vt:lpwstr>
  </property>
  <property fmtid="{D5CDD505-2E9C-101B-9397-08002B2CF9AE}" pid="4" name="LastSaved">
    <vt:filetime>2024-12-08T00:00:00Z</vt:filetime>
  </property>
</Properties>
</file>