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1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47" r:id="rId2"/>
    <p:sldId id="348" r:id="rId3"/>
    <p:sldId id="349" r:id="rId4"/>
    <p:sldId id="361" r:id="rId5"/>
    <p:sldId id="350" r:id="rId6"/>
    <p:sldId id="334" r:id="rId7"/>
    <p:sldId id="327" r:id="rId8"/>
    <p:sldId id="335" r:id="rId9"/>
    <p:sldId id="363" r:id="rId10"/>
    <p:sldId id="362" r:id="rId11"/>
    <p:sldId id="352" r:id="rId12"/>
    <p:sldId id="353" r:id="rId13"/>
    <p:sldId id="354" r:id="rId14"/>
    <p:sldId id="358" r:id="rId15"/>
    <p:sldId id="356" r:id="rId16"/>
    <p:sldId id="355" r:id="rId17"/>
    <p:sldId id="357" r:id="rId18"/>
    <p:sldId id="359" r:id="rId19"/>
    <p:sldId id="351" r:id="rId20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91DE6-57B2-4CA6-AA34-11BABE3CEB44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2F0DF-5C21-4B66-B0C3-8E968C2DCE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1593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853FB-1D49-4023-AA50-AB7D96473171}" type="datetimeFigureOut">
              <a:rPr lang="ru-RU" smtClean="0"/>
              <a:t>11.06.2020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85E81-2ACB-45A7-867E-0A38F8933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617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7774-DC12-464D-BF8C-C4BFC7BEB2DA}" type="datetime1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4887-BF78-4255-A1A7-58A172713795}" type="datetime1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33AB-E6DD-4B7E-99F5-F0CC1805B1BB}" type="datetime1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C2B53-F8E0-41B4-85B7-6147702FF710}" type="datetime1">
              <a:rPr lang="ru-RU" smtClean="0"/>
              <a:t>11.06.2020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815B1-0186-458D-AF6F-F9380983FBE8}" type="datetime1">
              <a:rPr lang="ru-RU" smtClean="0"/>
              <a:t>11.06.2020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99FF-DCD3-4168-835B-7D668A2C5E50}" type="datetime1">
              <a:rPr lang="ru-RU" smtClean="0"/>
              <a:t>11.06.2020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D75E-D0EB-4C6B-B710-99F3E65602F8}" type="datetime1">
              <a:rPr lang="ru-RU" smtClean="0"/>
              <a:t>11.06.2020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03642-AFAE-4B74-9F00-235054260BF5}" type="datetime1">
              <a:rPr lang="ru-RU" smtClean="0"/>
              <a:t>11.06.2020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29418-D1FE-45A2-8F8E-6DEC71B3DC92}" type="datetime1">
              <a:rPr lang="ru-RU" smtClean="0"/>
              <a:t>11.06.2020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15DF3-F405-4F80-9482-084968063D4F}" type="datetime1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93FB-4DBF-4AD8-B3E2-DFF8F1A6FFBC}" type="datetime1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78F94-08F6-4FCB-BCF4-00522021661A}" type="datetime1">
              <a:rPr lang="ru-RU" smtClean="0"/>
              <a:t>11.06.2020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osuslugi.ru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suslugi.ru/315492/2/for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59832" y="3861048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Инструкция по заполнению заявления </a:t>
            </a:r>
          </a:p>
        </p:txBody>
      </p:sp>
      <p:pic>
        <p:nvPicPr>
          <p:cNvPr id="7" name="Picture 2" descr="C:\Users\evstigneeva\Desktop\картинки\-letterhead-backgrounds-blue-business-technology-ppt-backgrounds-30.jpe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6774" r="37995"/>
          <a:stretch>
            <a:fillRect/>
          </a:stretch>
        </p:blipFill>
        <p:spPr bwMode="auto">
          <a:xfrm>
            <a:off x="4700580" y="-67309"/>
            <a:ext cx="2307719" cy="7133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 descr="Лейбл АСИОУ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0872"/>
            <a:ext cx="720081" cy="522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7" y="100449"/>
            <a:ext cx="1440160" cy="3777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5"/>
          <a:stretch/>
        </p:blipFill>
        <p:spPr bwMode="auto">
          <a:xfrm>
            <a:off x="1331640" y="1396680"/>
            <a:ext cx="6837575" cy="256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2267743" y="3956745"/>
            <a:ext cx="5901471" cy="13489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Инструкция по заполнению заявления 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94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76672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Зайдите на портал ЕПГУ по адресу </a:t>
            </a:r>
            <a:r>
              <a:rPr lang="ru-RU" u="sng" dirty="0">
                <a:solidFill>
                  <a:srgbClr val="002060"/>
                </a:solidFill>
                <a:latin typeface="Arial Narrow" panose="020B0606020202030204" pitchFamily="34" charset="0"/>
                <a:hlinkClick r:id="rId3"/>
              </a:rPr>
              <a:t>http://gosuslugi.ru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 и авторизуйтесь с Вашим логином и паролем.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611560" y="1340768"/>
            <a:ext cx="7920880" cy="429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2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6064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Проверьте, чтобы правильно было определено местоположение – Ярославская область.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63858"/>
            <a:ext cx="7632848" cy="4525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755576" y="5877272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Ссылка для получения услуги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https://www.gosuslugi.ru/315492/2/form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3923928" y="629980"/>
            <a:ext cx="3240360" cy="281229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5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" t="2760" r="5198" b="3174"/>
          <a:stretch/>
        </p:blipFill>
        <p:spPr bwMode="auto">
          <a:xfrm>
            <a:off x="5292080" y="1566371"/>
            <a:ext cx="3069239" cy="3509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"/>
          <a:stretch/>
        </p:blipFill>
        <p:spPr bwMode="auto">
          <a:xfrm>
            <a:off x="1105926" y="332656"/>
            <a:ext cx="3439555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09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37" y="300344"/>
            <a:ext cx="5785869" cy="3141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645024"/>
            <a:ext cx="4104456" cy="2773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771800" y="3009163"/>
            <a:ext cx="1512168" cy="445320"/>
          </a:xfrm>
          <a:prstGeom prst="round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3851920" y="1700808"/>
            <a:ext cx="2880320" cy="15310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6156176" y="836712"/>
            <a:ext cx="2808312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Выберите «Все услуги», затем «Образование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316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5040560" cy="2501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9" t="13591" r="5147"/>
          <a:stretch/>
        </p:blipFill>
        <p:spPr bwMode="auto">
          <a:xfrm>
            <a:off x="1457864" y="2924944"/>
            <a:ext cx="6228271" cy="3706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868144" y="908720"/>
            <a:ext cx="2952328" cy="13489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Внимательно прочитайте перед началом подачи заявления данные сообщения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6084168" y="2060848"/>
            <a:ext cx="504056" cy="11521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156176" y="6021288"/>
            <a:ext cx="1368152" cy="60979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45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64340" y="1844824"/>
            <a:ext cx="7775616" cy="13489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Внимательно прочитайте перед началом подачи заявления данные сообщения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8798" y="644495"/>
            <a:ext cx="7756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В соответствии с пунктом 8 части 3 статьи 28 Федерального закона от 29 декабря 2012 года № 273-ФЗ «Об образовании в Российской Федерации» </a:t>
            </a:r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прием обучающихся в образовательную организацию относится к компетенции образовательной организации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68841"/>
            <a:ext cx="7924800" cy="2619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251520" y="4005064"/>
            <a:ext cx="7924800" cy="1983152"/>
          </a:xfrm>
          <a:prstGeom prst="round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851920" y="2708920"/>
            <a:ext cx="0" cy="174743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40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05" y="242888"/>
            <a:ext cx="7219950" cy="6372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45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4340" y="764704"/>
            <a:ext cx="8184124" cy="41044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Внимание!</a:t>
            </a:r>
          </a:p>
          <a:p>
            <a:pPr algn="ctr"/>
            <a:endParaRPr lang="ru-RU" sz="3200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При подаче заявления в 10-й класс общеобразовательной организации на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2020/2021 учебный год очное предоставление оригиналов документов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не требуется</a:t>
            </a:r>
            <a:endParaRPr lang="ru-RU" sz="32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72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908720"/>
            <a:ext cx="7920880" cy="36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Внимание! </a:t>
            </a:r>
          </a:p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Если заявление подаёт выпускник, то сведения заполняет от своего лица и на себя.</a:t>
            </a:r>
          </a:p>
          <a:p>
            <a:pPr algn="just"/>
            <a:endParaRPr lang="ru-RU" sz="32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Если родитель (законный представитель), то заявление заполняется обычным порядком с внесением информации о ребенке.</a:t>
            </a:r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57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261938"/>
            <a:ext cx="5562600" cy="633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87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35" y="299961"/>
            <a:ext cx="5976664" cy="6284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87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3488"/>
            <a:ext cx="5688632" cy="6579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1259632" y="548680"/>
            <a:ext cx="7655642" cy="3968905"/>
            <a:chOff x="1979712" y="4365104"/>
            <a:chExt cx="6821373" cy="792088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1979712" y="4365104"/>
              <a:ext cx="5004556" cy="792088"/>
            </a:xfrm>
            <a:prstGeom prst="roundRect">
              <a:avLst/>
            </a:prstGeom>
            <a:noFill/>
            <a:ln w="476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7112590" y="4466053"/>
              <a:ext cx="1688495" cy="57606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сюда прикрепляется сканы документов</a:t>
              </a:r>
            </a:p>
            <a:p>
              <a:pPr algn="ctr"/>
              <a:r>
                <a:rPr lang="ru-RU" sz="16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(перечень документов </a:t>
              </a:r>
            </a:p>
            <a:p>
              <a:pPr algn="ctr"/>
              <a:r>
                <a:rPr lang="ru-RU" sz="16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см. след. страницу)</a:t>
              </a:r>
              <a:endPara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" name="Прямая со стрелкой 7"/>
          <p:cNvCxnSpPr/>
          <p:nvPr/>
        </p:nvCxnSpPr>
        <p:spPr>
          <a:xfrm flipH="1">
            <a:off x="6084168" y="2636912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87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556792"/>
            <a:ext cx="813690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 Narrow" panose="020B0606020202030204" pitchFamily="34" charset="0"/>
              </a:rPr>
              <a:t>К </a:t>
            </a:r>
            <a:r>
              <a:rPr lang="ru-RU" sz="32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заявлению прилагаются следующие</a:t>
            </a:r>
            <a:r>
              <a:rPr lang="ru-RU" sz="3200" dirty="0" smtClean="0"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скан-копии документов</a:t>
            </a:r>
            <a:r>
              <a:rPr lang="ru-RU" sz="3200" dirty="0" smtClean="0">
                <a:latin typeface="Arial Narrow" panose="020B0606020202030204" pitchFamily="34" charset="0"/>
              </a:rPr>
              <a:t>:</a:t>
            </a:r>
          </a:p>
          <a:p>
            <a:endParaRPr lang="ru-RU" dirty="0" smtClean="0">
              <a:latin typeface="Arial Narrow" panose="020B060602020203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Скан документа, удостоверяющий личность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ребенка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Скан аттестата об основном общем образовании с 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приложением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Сканы документов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, подтверждающих наличие 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преимущественного права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приема (перевода) в образовательную организацию в класс (группу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) с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углубленным изучением отдельных учебных предметов при 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равном количестве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баллов в рейтинге участников 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индивидуального отбора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(при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наличии);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Сканы документов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, подтверждающих наличие права 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приема (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перевода) в образовательную организацию вне зависимости от 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количества баллов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(при наличии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).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endParaRPr 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87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305342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После нажатия на кнопку «Подать заявление» заявление будет принято порталом ЕПГУ и передано в </a:t>
            </a:r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ведомственную систему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Ярославской области. </a:t>
            </a:r>
            <a:endParaRPr lang="ru-RU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Датой </a:t>
            </a:r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и временем подачи заявления считается дата и время подачи на ЕПГУ (нажатия кнопки «Подать заявление») и соответствует статусу заявления «Заявление в очереди на отправку».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Посмотреть поданные заявления можно в личном кабинете в разделе «Уведомления» 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Если перейти по конкретному заявлению – можно посмотреть историю рассмотрения заявления</a:t>
            </a:r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Если при подаче заявления Вами не были  прикреплены сканы документов, образовательная организация напишет сообщение, что заявление аннулировано.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Вам необходимо подать заявление еще раз с прикрепленными сканами.</a:t>
            </a:r>
            <a:endParaRPr 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9487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8566536" cy="3836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4869160"/>
            <a:ext cx="8206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Посмотреть поданные заявления можно в личном кабинете в разделе «Уведомления» </a:t>
            </a:r>
          </a:p>
          <a:p>
            <a:r>
              <a:rPr lang="ru-RU" dirty="0">
                <a:solidFill>
                  <a:srgbClr val="002060"/>
                </a:solidFill>
                <a:latin typeface="Arial Narrow" panose="020B0606020202030204" pitchFamily="34" charset="0"/>
              </a:rPr>
              <a:t>Если перейти по конкретному заявлению – можно посмотреть историю рассмотрения заявления.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2348880"/>
            <a:ext cx="1584176" cy="57606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87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342900"/>
            <a:ext cx="7791450" cy="617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87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35696" y="1772816"/>
            <a:ext cx="6336704" cy="18722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По вопросам зачисления в общеобразовательную организацию, статусах рассмотрения заявки необходимо обращаться в ту общеобразовательную организацию, куда было подано заявление с ЕПГУ</a:t>
            </a:r>
            <a:endParaRPr lang="ru-RU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87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vstigneeva\Desktop\картинки\-backgrounds-powerpoint-backgrounds-for-free-powerpoint-templates-22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4" r="26340" b="-23"/>
          <a:stretch/>
        </p:blipFill>
        <p:spPr bwMode="auto">
          <a:xfrm>
            <a:off x="0" y="0"/>
            <a:ext cx="9144000" cy="688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63488"/>
            <a:ext cx="59766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61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1851</TotalTime>
  <Words>425</Words>
  <Application>Microsoft Office PowerPoint</Application>
  <PresentationFormat>Экран (4:3)</PresentationFormat>
  <Paragraphs>59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Инструкция  «Как привязать  Региональный интернет  дневник к учетной записи ЕСИА»</dc:title>
  <dc:creator>User</dc:creator>
  <cp:lastModifiedBy>учитель</cp:lastModifiedBy>
  <cp:revision>141</cp:revision>
  <cp:lastPrinted>2018-07-16T05:47:17Z</cp:lastPrinted>
  <dcterms:created xsi:type="dcterms:W3CDTF">2018-07-11T11:25:22Z</dcterms:created>
  <dcterms:modified xsi:type="dcterms:W3CDTF">2020-06-11T16:26:29Z</dcterms:modified>
</cp:coreProperties>
</file>